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notesMasterIdLst>
    <p:notesMasterId r:id="rId26"/>
  </p:notesMasterIdLst>
  <p:handoutMasterIdLst>
    <p:handoutMasterId r:id="rId27"/>
  </p:handoutMasterIdLst>
  <p:sldIdLst>
    <p:sldId id="291" r:id="rId5"/>
    <p:sldId id="298" r:id="rId6"/>
    <p:sldId id="265" r:id="rId7"/>
    <p:sldId id="270" r:id="rId8"/>
    <p:sldId id="299" r:id="rId9"/>
    <p:sldId id="279" r:id="rId10"/>
    <p:sldId id="287" r:id="rId11"/>
    <p:sldId id="305" r:id="rId12"/>
    <p:sldId id="297" r:id="rId13"/>
    <p:sldId id="288" r:id="rId14"/>
    <p:sldId id="289" r:id="rId15"/>
    <p:sldId id="303" r:id="rId16"/>
    <p:sldId id="296" r:id="rId17"/>
    <p:sldId id="290" r:id="rId18"/>
    <p:sldId id="267" r:id="rId19"/>
    <p:sldId id="302" r:id="rId20"/>
    <p:sldId id="300" r:id="rId21"/>
    <p:sldId id="301" r:id="rId22"/>
    <p:sldId id="304" r:id="rId23"/>
    <p:sldId id="286" r:id="rId24"/>
    <p:sldId id="271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B"/>
    <a:srgbClr val="00BCD2"/>
    <a:srgbClr val="418C7C"/>
    <a:srgbClr val="3D476F"/>
    <a:srgbClr val="002BA0"/>
    <a:srgbClr val="FF7592"/>
    <a:srgbClr val="F1D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4FABF-E81F-1BDA-3570-1816030EC172}" v="7" dt="2025-08-26T11:15:35.594"/>
    <p1510:client id="{0BFB1F79-D985-40D9-AAF5-AB9A238B4BC2}" v="59" dt="2025-08-28T07:44:54.792"/>
    <p1510:client id="{19E37124-6B2A-B654-6481-3DDA45ED94D1}" v="74" dt="2025-08-28T07:27:10.354"/>
    <p1510:client id="{2BBC8FC7-E2C8-7B29-5588-F06260B6804C}" v="344" dt="2025-08-27T11:59:30.002"/>
    <p1510:client id="{5202A9CD-EC84-3561-9675-98AA9B46CCA6}" v="498" dt="2025-08-28T07:30:00.871"/>
    <p1510:client id="{738F9E29-942D-FAC7-7D01-B6E3A2A9F514}" v="109" dt="2025-08-27T12:47:53.140"/>
    <p1510:client id="{92F77CD2-BD73-E9C5-10DF-6B2DFF862531}" v="41" dt="2025-08-28T10:10:04.448"/>
    <p1510:client id="{B519350B-968D-48CA-8338-81E3156F1F6A}" v="103" dt="2025-08-27T18:31:04.760"/>
    <p1510:client id="{FD1D6CFD-A198-4BBB-9CCE-855021AC63A8}" v="1" dt="2025-08-26T12:35:11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Normaali tyyli 3 - Korostu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7DB61F0-92DD-6245-A68E-2183D994A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A5FE551-BD96-5442-AA25-E9CF131ED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04771-E54C-E74F-A3A7-0809A63286D1}" type="datetimeFigureOut">
              <a:rPr lang="fi-FI" smtClean="0"/>
              <a:t>1.9.2025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934F824-C619-ED46-903F-44F0747D2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7B80153-D96C-2E49-88B8-B51B855E65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E2843-AC38-BF49-AF0E-B4F8FF9F91A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104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74AEC-414D-A440-94C4-EC9AC216FB30}" type="datetimeFigureOut">
              <a:rPr lang="fi-FI" smtClean="0"/>
              <a:t>1.9.2025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E7B2-51C6-3543-864C-325CA6E484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831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perustyyli">
    <p:bg>
      <p:bgPr>
        <a:solidFill>
          <a:srgbClr val="3D4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17ED5224-1840-7B4F-8EE9-23D0D278AA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4B406752-74E5-594E-AE5A-4359761B11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7EE53FCE-8FB9-F746-B654-13B86C47F4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C67F483-D9E9-FD44-B6ED-A928305A8C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789C8D03-E2F0-9C47-86B2-A33ECC883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399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F66EB28-079E-B04A-9DE9-18EF4309F2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0FE32F2B-3F61-7840-93ED-5FB0FE3F3C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11" name="Alaotsikko 2">
            <a:extLst>
              <a:ext uri="{FF2B5EF4-FFF2-40B4-BE49-F238E27FC236}">
                <a16:creationId xmlns:a16="http://schemas.microsoft.com/office/drawing/2014/main" id="{9D76CD1F-9E1C-B84A-ABDD-768745399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C642F93A-2C04-E747-92B2-88AD5CE74F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DC9CB18D-EA6C-A94B-AD44-3560E578B87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075ACDE-FD19-1D47-AC10-90094010B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5CE5A630-69F3-F447-9415-F89F43540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1EF9D20-45EB-734D-881E-F9192671FB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954B1282-DEC8-0348-AE36-78954EF428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6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075ACDE-FD19-1D47-AC10-90094010B4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0843" cy="685800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D7F79E6A-C2B8-6B40-9FD7-5AA7DEFD7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62776A4-7B11-7242-A4E6-C2DFBB2A95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39E3734-48DF-D24A-9435-47F088804EC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24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FDFBBFC-82F1-BA47-A133-1C29BD4CCE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3" cy="6858000"/>
          </a:xfrm>
          <a:prstGeom prst="rect">
            <a:avLst/>
          </a:prstGeom>
        </p:spPr>
      </p:pic>
      <p:sp>
        <p:nvSpPr>
          <p:cNvPr id="9" name="Alaotsikko 2">
            <a:extLst>
              <a:ext uri="{FF2B5EF4-FFF2-40B4-BE49-F238E27FC236}">
                <a16:creationId xmlns:a16="http://schemas.microsoft.com/office/drawing/2014/main" id="{1D736AB5-3BE9-CE45-A4FB-DEEFBB8DF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5570E404-BF61-E547-9B5D-10D02B3D50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A81A06B-D24B-CD41-BBFD-18FF783E578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4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80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0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FE8C0ACA-D198-C544-A6A3-B07351193A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FCEFA785-3793-8549-AD5A-EB7481DD98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9" name="Alaotsikko 2">
            <a:extLst>
              <a:ext uri="{FF2B5EF4-FFF2-40B4-BE49-F238E27FC236}">
                <a16:creationId xmlns:a16="http://schemas.microsoft.com/office/drawing/2014/main" id="{4AD78623-6FC5-194C-87C1-7C0A28E53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B8F27B3-AEAA-8A4F-ACC1-7126F8AD5D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D26F8ED-D17C-5C42-A9B6-0EDF26C6FB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3E2B798E-DF75-FB47-AC90-198A8954D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8D7837F9-2B2C-C440-97F0-251A75D9A9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104888-FAEC-604E-A66B-9C35B0FE9F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1"/>
          <a:stretch/>
        </p:blipFill>
        <p:spPr>
          <a:xfrm>
            <a:off x="0" y="0"/>
            <a:ext cx="12199495" cy="6858000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"/>
          <a:stretch/>
        </p:blipFill>
        <p:spPr>
          <a:xfrm>
            <a:off x="-3389" y="-1"/>
            <a:ext cx="12194231" cy="685800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709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4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902DCA1-FCD6-5548-81EC-022CDE939DF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50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4" y="-1"/>
            <a:ext cx="12199494" cy="6858001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BBE373-4F66-534C-9671-5EEC15CB9D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89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23EDE1F-B71A-1842-A033-7D7E44E0B1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2E9AF53-01B3-2845-8BAA-37C3D81B12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0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iikun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8338" cy="6857998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3" cy="3348035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EDD9F3-E390-4E4D-9009-D893198E00A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87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ii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52" y="0"/>
            <a:ext cx="12199495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5FDF9FB1-36E7-674D-AEF9-60F3965885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3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94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9349D88-0CA7-C34E-96A2-B5695A39EC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5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3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3" cy="6857997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BB9F3D0-90F8-904A-9CAE-C3F845E100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i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8DC97299-5272-9F48-A0DE-4A6409EA2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03F4D7A-A366-8440-8069-A27C84C271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BEDF7DD8-0C83-DC4D-B148-E343E8B1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BCD2"/>
                </a:solidFill>
              </a:defRPr>
            </a:lvl1pPr>
          </a:lstStyle>
          <a:p>
            <a:endParaRPr lang="fi-FI"/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C1A38E59-ED16-6142-B0A2-2958FF887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D5547F4-FB97-EB42-93FC-4744146132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40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476F"/>
                </a:solidFill>
              </a:defRPr>
            </a:lvl1pPr>
          </a:lstStyle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98B799A-A15C-5A4E-9AF1-C51418DB9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D453E00C-3658-4843-BD69-944BD16FB6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F04F830A-90B7-864B-B601-F102B7A7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DC97299-5272-9F48-A0DE-4A6409EA24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98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11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7592"/>
                </a:solidFill>
              </a:defRPr>
            </a:lvl1pPr>
          </a:lstStyle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D5547F4-FB97-EB42-93FC-474414613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78F0C32-016E-B246-83CA-0620F9FF0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150" y="5895491"/>
            <a:ext cx="1930400" cy="723900"/>
          </a:xfrm>
          <a:prstGeom prst="rect">
            <a:avLst/>
          </a:prstGeom>
        </p:spPr>
      </p:pic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8425659B-BE46-284C-9EF1-7C16FB544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98B799A-A15C-5A4E-9AF1-C51418DB9A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1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BA0AD1-1790-9C42-BCAA-0AA2D2B4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D0BE97-0C76-D749-A0AF-0A9E7A2B2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</a:p>
        </p:txBody>
      </p:sp>
    </p:spTree>
    <p:extLst>
      <p:ext uri="{BB962C8B-B14F-4D97-AF65-F5344CB8AC3E}">
        <p14:creationId xmlns:p14="http://schemas.microsoft.com/office/powerpoint/2010/main" val="83434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6" r:id="rId2"/>
    <p:sldLayoutId id="2147483680" r:id="rId3"/>
    <p:sldLayoutId id="2147483687" r:id="rId4"/>
    <p:sldLayoutId id="2147483688" r:id="rId5"/>
    <p:sldLayoutId id="2147483697" r:id="rId6"/>
    <p:sldLayoutId id="2147483699" r:id="rId7"/>
    <p:sldLayoutId id="2147483681" r:id="rId8"/>
    <p:sldLayoutId id="2147483685" r:id="rId9"/>
    <p:sldLayoutId id="2147483689" r:id="rId10"/>
    <p:sldLayoutId id="2147483690" r:id="rId11"/>
    <p:sldLayoutId id="2147483702" r:id="rId12"/>
    <p:sldLayoutId id="2147483692" r:id="rId13"/>
    <p:sldLayoutId id="2147483701" r:id="rId14"/>
    <p:sldLayoutId id="2147483694" r:id="rId15"/>
    <p:sldLayoutId id="2147483696" r:id="rId16"/>
    <p:sldLayoutId id="2147483698" r:id="rId17"/>
    <p:sldLayoutId id="2147483700" r:id="rId18"/>
    <p:sldLayoutId id="2147483703" r:id="rId19"/>
    <p:sldLayoutId id="2147483704" r:id="rId20"/>
    <p:sldLayoutId id="2147483682" r:id="rId21"/>
    <p:sldLayoutId id="2147483683" r:id="rId22"/>
    <p:sldLayoutId id="2147483684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BioRhyme ExtraBold" pitchFamily="2" charset="77"/>
          <a:ea typeface="BioRhyme ExtraBold" pitchFamily="2" charset="77"/>
          <a:cs typeface="+mj-cs"/>
        </a:defRPr>
      </a:lvl1pPr>
    </p:titleStyle>
    <p:bodyStyle>
      <a:lvl1pPr marL="230400" indent="-228600" algn="l" defTabSz="914400" rtl="0" eaLnBrk="1" latinLnBrk="0" hangingPunct="1">
        <a:lnSpc>
          <a:spcPct val="15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usulankulttuurikasvatus.fi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tuusula.fi/9lk_kultsu/" TargetMode="Externa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hyperlink" Target="https://www.virtuaalituusula.fi/" TargetMode="External"/><Relationship Id="rId7" Type="http://schemas.openxmlformats.org/officeDocument/2006/relationships/image" Target="../media/image46.jpeg"/><Relationship Id="rId2" Type="http://schemas.openxmlformats.org/officeDocument/2006/relationships/hyperlink" Target="https://tuusula.fi/etusivu/kulttuuri-ja-vapaa-aika/museot/opetuspalvelut/oppimateriaalit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jpeg"/><Relationship Id="rId5" Type="http://schemas.openxmlformats.org/officeDocument/2006/relationships/hyperlink" Target="https://tuusulanmuseo.finna.fi/" TargetMode="External"/><Relationship Id="rId4" Type="http://schemas.openxmlformats.org/officeDocument/2006/relationships/hyperlink" Target="https://www.youtube.com/tuusulanmuse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B2F4B-EF5A-67FE-A5E5-27F40A2AD749}"/>
              </a:ext>
            </a:extLst>
          </p:cNvPr>
          <p:cNvSpPr txBox="1"/>
          <p:nvPr/>
        </p:nvSpPr>
        <p:spPr>
          <a:xfrm>
            <a:off x="1224096" y="751401"/>
            <a:ext cx="97435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ea typeface="Calibri"/>
                <a:cs typeface="Calibri"/>
              </a:rPr>
              <a:t>TERVETULOA KULTTUURIVASTAAVIEN TAPAAMISEEN!</a:t>
            </a:r>
            <a:endParaRPr lang="en-US" sz="3200" b="1"/>
          </a:p>
        </p:txBody>
      </p:sp>
      <p:pic>
        <p:nvPicPr>
          <p:cNvPr id="7" name="Kuva 6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A374C969-33BD-0B0D-9F33-3437B6174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87" y="1330826"/>
            <a:ext cx="7653412" cy="51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9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3C17C0-4837-0184-4254-80EB8768B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515" y="376011"/>
            <a:ext cx="7626684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Ohjelmassa tänään:</a:t>
            </a:r>
          </a:p>
        </p:txBody>
      </p:sp>
      <p:pic>
        <p:nvPicPr>
          <p:cNvPr id="6" name="Kuva 5" descr="Kuva, joka sisältää kohteen symboli, lumihiutale&#10;&#10;Tekoälyn generoima sisältö voi olla virheellistä.">
            <a:extLst>
              <a:ext uri="{FF2B5EF4-FFF2-40B4-BE49-F238E27FC236}">
                <a16:creationId xmlns:a16="http://schemas.microsoft.com/office/drawing/2014/main" id="{EED10C1F-01CA-3425-3BB5-9622A4F1E8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6" b="3000"/>
          <a:stretch>
            <a:fillRect/>
          </a:stretch>
        </p:blipFill>
        <p:spPr>
          <a:xfrm>
            <a:off x="8923525" y="376011"/>
            <a:ext cx="2425743" cy="2355471"/>
          </a:xfrm>
          <a:prstGeom prst="rect">
            <a:avLst/>
          </a:prstGeom>
        </p:spPr>
      </p:pic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70F4857-914A-4F54-7041-379DD73B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676" y="1753055"/>
            <a:ext cx="9681029" cy="41424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endParaRPr lang="fi-FI" sz="2800">
              <a:solidFill>
                <a:srgbClr val="418C7C"/>
              </a:solidFill>
              <a:latin typeface="BioRhyme ExtraBold" panose="00000900000000000000" pitchFamily="2" charset="0"/>
              <a:ea typeface="BioRhyme ExtraBold" panose="00000900000000000000" pitchFamily="2" charset="0"/>
            </a:endParaRPr>
          </a:p>
          <a:p>
            <a:pPr marL="229870"/>
            <a:r>
              <a:rPr lang="fi-FI" sz="2800">
                <a:solidFill>
                  <a:srgbClr val="00BCD2"/>
                </a:solidFill>
                <a:latin typeface="BioRhyme ExtraBold"/>
                <a:ea typeface="BioRhyme ExtraBold" panose="00000900000000000000" pitchFamily="2" charset="0"/>
              </a:rPr>
              <a:t>Kahvit</a:t>
            </a:r>
          </a:p>
          <a:p>
            <a:pPr marL="229870"/>
            <a:r>
              <a:rPr lang="fi-FI" sz="2800">
                <a:solidFill>
                  <a:srgbClr val="00BCD2"/>
                </a:solidFill>
                <a:latin typeface="BioRhyme ExtraBold"/>
                <a:ea typeface="BioRhyme ExtraBold" panose="00000900000000000000" pitchFamily="2" charset="0"/>
              </a:rPr>
              <a:t>Kultsu-info</a:t>
            </a:r>
          </a:p>
          <a:p>
            <a:pPr marL="229870"/>
            <a:r>
              <a:rPr lang="fi-FI" sz="2800">
                <a:solidFill>
                  <a:srgbClr val="00BCD2"/>
                </a:solidFill>
                <a:latin typeface="BioRhyme ExtraBold"/>
                <a:ea typeface="BioRhyme ExtraBold" panose="00000900000000000000" pitchFamily="2" charset="0"/>
              </a:rPr>
              <a:t>Lottien jäljillä -pakopeli</a:t>
            </a:r>
          </a:p>
        </p:txBody>
      </p:sp>
    </p:spTree>
    <p:extLst>
      <p:ext uri="{BB962C8B-B14F-4D97-AF65-F5344CB8AC3E}">
        <p14:creationId xmlns:p14="http://schemas.microsoft.com/office/powerpoint/2010/main" val="197993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Yleistä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7396"/>
            <a:ext cx="8422758" cy="4680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>
                <a:latin typeface="Raleway"/>
              </a:rPr>
              <a:t>Tuusulan kulttuurikasvatussuunnitelma eli 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 on opetussuunnitelman liite</a:t>
            </a:r>
            <a:endParaRPr lang="en-US"/>
          </a:p>
          <a:p>
            <a:pPr marL="229870"/>
            <a:r>
              <a:rPr lang="fi-FI">
                <a:latin typeface="Raleway"/>
              </a:rPr>
              <a:t>Kulttuurikasvatussuunnitelmien sisältöä, koordinointia ja viestintää hoitaa Kultsu-tiimi.</a:t>
            </a:r>
          </a:p>
          <a:p>
            <a:pPr marL="229870"/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-tiimi: </a:t>
            </a:r>
          </a:p>
          <a:p>
            <a:pPr marL="229870"/>
            <a:endParaRPr lang="fi-FI"/>
          </a:p>
          <a:p>
            <a:pPr marL="229870"/>
            <a:endParaRPr lang="fi-FI"/>
          </a:p>
          <a:p>
            <a:pPr marL="913765" lvl="2" indent="0">
              <a:spcBef>
                <a:spcPts val="0"/>
              </a:spcBef>
              <a:buNone/>
            </a:pPr>
            <a:endParaRPr lang="fi-FI"/>
          </a:p>
          <a:p>
            <a:pPr marL="913765" lvl="2" indent="0">
              <a:buNone/>
            </a:pPr>
            <a:endParaRPr lang="fi-FI">
              <a:latin typeface="Raleway"/>
            </a:endParaRPr>
          </a:p>
          <a:p>
            <a:pPr marL="913765" lvl="2" indent="0">
              <a:buNone/>
            </a:pPr>
            <a:endParaRPr lang="fi-FI"/>
          </a:p>
          <a:p>
            <a:pPr marL="1270" indent="0">
              <a:buNone/>
            </a:pP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DFF927E-BF56-8AFA-ED0D-0FA4C56F7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950" y="215481"/>
            <a:ext cx="2952790" cy="2950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80B954-09D3-259A-F000-E8642F4DCDB9}"/>
              </a:ext>
            </a:extLst>
          </p:cNvPr>
          <p:cNvSpPr txBox="1"/>
          <p:nvPr/>
        </p:nvSpPr>
        <p:spPr>
          <a:xfrm>
            <a:off x="1874762" y="4154715"/>
            <a:ext cx="7734903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3765" lvl="2"/>
            <a:r>
              <a:rPr lang="fi-FI" sz="1500">
                <a:latin typeface="Raleway"/>
              </a:rPr>
              <a:t>Susanna Hemmilä-Peltonen, museo (</a:t>
            </a:r>
            <a:r>
              <a:rPr lang="fi-FI" sz="1500" err="1">
                <a:latin typeface="Raleway"/>
              </a:rPr>
              <a:t>Kultsu</a:t>
            </a:r>
            <a:r>
              <a:rPr lang="fi-FI" sz="1500">
                <a:latin typeface="Raleway"/>
              </a:rPr>
              <a:t>-koordinaattori lv 2025-26)</a:t>
            </a:r>
            <a:endParaRPr lang="en-US"/>
          </a:p>
          <a:p>
            <a:pPr marL="913765" lvl="2"/>
            <a:r>
              <a:rPr lang="fi-FI" sz="1500">
                <a:latin typeface="Raleway"/>
              </a:rPr>
              <a:t>Harri Nyman, museo (</a:t>
            </a:r>
            <a:r>
              <a:rPr lang="fi-FI" sz="1500" err="1">
                <a:latin typeface="Raleway"/>
              </a:rPr>
              <a:t>Kultsu</a:t>
            </a:r>
            <a:r>
              <a:rPr lang="fi-FI" sz="1500">
                <a:latin typeface="Raleway"/>
              </a:rPr>
              <a:t>-koordinaattori lv 2025-26)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Jonna Suckman, kirjasto </a:t>
            </a:r>
            <a:endParaRPr lang="fi-FI"/>
          </a:p>
          <a:p>
            <a:pPr marL="913765" lvl="2"/>
            <a:r>
              <a:rPr lang="fi-FI" sz="1500">
                <a:latin typeface="Raleway"/>
              </a:rPr>
              <a:t>Suvi Pasanen, kirjasto 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Sara Kokkonen, kirjasto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Aurora Salomaa, kulttuuri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Lotta Mikkonen, kulttuuri</a:t>
            </a:r>
            <a:endParaRPr lang="fi-FI"/>
          </a:p>
          <a:p>
            <a:pPr marL="913765" lvl="2"/>
            <a:r>
              <a:rPr lang="fi-FI" sz="1500">
                <a:latin typeface="Raleway"/>
              </a:rPr>
              <a:t>Janne Raudaskoski, kulttuuri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Laura Nurro, kuvataidekoulu </a:t>
            </a:r>
            <a:br>
              <a:rPr lang="fi-FI" sz="1500">
                <a:latin typeface="Raleway"/>
              </a:rPr>
            </a:br>
            <a:r>
              <a:rPr lang="fi-FI" sz="1500">
                <a:latin typeface="Raleway"/>
              </a:rPr>
              <a:t>Elina Tarvainen, Lottamuseo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5D364-FAD5-8810-49D5-D2F9E07F917D}"/>
              </a:ext>
            </a:extLst>
          </p:cNvPr>
          <p:cNvSpPr txBox="1"/>
          <p:nvPr/>
        </p:nvSpPr>
        <p:spPr>
          <a:xfrm rot="21000000">
            <a:off x="6948714" y="4910667"/>
            <a:ext cx="429139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rgbClr val="00BCD2"/>
                </a:solidFill>
                <a:latin typeface="BioRhyme ExtraBold"/>
                <a:ea typeface="Calibri"/>
                <a:cs typeface="Calibri"/>
              </a:rPr>
              <a:t>kultsu@tuusula.fi</a:t>
            </a:r>
            <a:endParaRPr lang="en-US" sz="3200">
              <a:solidFill>
                <a:srgbClr val="00BCD2"/>
              </a:solidFill>
              <a:latin typeface="BioRhyme Extra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B5DADB-7352-F9ED-FF35-C7F511DAF96B}"/>
              </a:ext>
            </a:extLst>
          </p:cNvPr>
          <p:cNvSpPr txBox="1"/>
          <p:nvPr/>
        </p:nvSpPr>
        <p:spPr>
          <a:xfrm>
            <a:off x="973666" y="1439333"/>
            <a:ext cx="7941734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rgbClr val="00BCD2"/>
                </a:solidFill>
                <a:latin typeface="BioRhyme ExtraBold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www.tuusulankulttuurikasvatus.fi</a:t>
            </a: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163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89381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Kulttuurivastaavan tehtävät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0" y="1825625"/>
            <a:ext cx="9175898" cy="46672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Kulttuurivastaavien verkosto kehittää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Kultsua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 yhdessä kulttuuritoimijoiden kanssa sekä vahvistaa viestintää toimijoiden ja koulujen välillä </a:t>
            </a:r>
            <a:r>
              <a:rPr lang="fi-FI" sz="1800" b="0" i="0">
                <a:solidFill>
                  <a:srgbClr val="333333"/>
                </a:solidFill>
                <a:effectLst/>
                <a:latin typeface="Raleway" pitchFamily="2" charset="0"/>
              </a:rPr>
              <a:t>​</a:t>
            </a:r>
            <a:endParaRPr lang="fi-FI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Kulttuurivastaavat viestivät ja koordinoivat kulttuurikasvatussuunnitelman toteutumista omassa koulussaan ja toimivat Tuusulan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-tiimin yhteyshenkilöinä</a:t>
            </a:r>
            <a:endParaRPr lang="fi-FI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Jaa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-tietoa ja hyvää fiilistä koulussasi ja rohkaise kollegoitasi: "Kulttuuri on kivaa!" "Osallistutaan innolla!”</a:t>
            </a:r>
          </a:p>
          <a:p>
            <a:pPr marL="1800" indent="0" algn="l" rtl="0" fontAlgn="base">
              <a:lnSpc>
                <a:spcPts val="1950"/>
              </a:lnSpc>
              <a:buNone/>
            </a:pPr>
            <a:endParaRPr lang="fi-FI"/>
          </a:p>
          <a:p>
            <a:pPr marL="1270" indent="0">
              <a:buNone/>
            </a:pPr>
            <a:r>
              <a:rPr lang="fi-FI">
                <a:latin typeface="Raleway"/>
                <a:sym typeface="Wingdings" panose="05000000000000000000" pitchFamily="2" charset="2"/>
              </a:rPr>
              <a:t> </a:t>
            </a:r>
            <a:r>
              <a:rPr lang="fi-FI">
                <a:latin typeface="Raleway"/>
              </a:rPr>
              <a:t>Jos kulttuurivastaava koulussa vaihtuu kesken lukuvuoden, ilmoita uuden kulttuurivastaavan yhteystiedot osoitteeseen </a:t>
            </a:r>
            <a:r>
              <a:rPr lang="fi-FI" b="1">
                <a:latin typeface="Raleway"/>
              </a:rPr>
              <a:t>kultsu@tuusula.fi.</a:t>
            </a:r>
            <a:endParaRPr lang="fi-FI">
              <a:latin typeface="Raleway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A49E36B-3BCA-D314-DFD6-C495AF8D6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344" y="262459"/>
            <a:ext cx="2504059" cy="25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8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518F213-3751-ABBA-515B-305884B0D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596" y="74428"/>
            <a:ext cx="2255917" cy="2254102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95311" cy="1054853"/>
          </a:xfrm>
        </p:spPr>
        <p:txBody>
          <a:bodyPr/>
          <a:lstStyle/>
          <a:p>
            <a:r>
              <a:rPr lang="fi-FI">
                <a:latin typeface="BioRhyme ExtraBold"/>
              </a:rPr>
              <a:t>Kulttuurivastaavan edut</a:t>
            </a:r>
            <a:endParaRPr lang="fi-FI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2" r="217" b="322"/>
          <a:stretch>
            <a:fillRect/>
          </a:stretch>
        </p:blipFill>
        <p:spPr>
          <a:xfrm>
            <a:off x="4966027" y="1812098"/>
            <a:ext cx="4953376" cy="4102925"/>
          </a:xfr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77D5711B-6C3E-7D5D-8A61-151CBAD58138}"/>
              </a:ext>
            </a:extLst>
          </p:cNvPr>
          <p:cNvSpPr txBox="1">
            <a:spLocks/>
          </p:cNvSpPr>
          <p:nvPr/>
        </p:nvSpPr>
        <p:spPr>
          <a:xfrm>
            <a:off x="407069" y="1715336"/>
            <a:ext cx="4335412" cy="429235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30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9pPr>
          </a:lstStyle>
          <a:p>
            <a:pPr marL="229870"/>
            <a:r>
              <a:rPr lang="fi-FI">
                <a:latin typeface="Raleway"/>
              </a:rPr>
              <a:t>Ilmainen sisäänpääsy </a:t>
            </a:r>
            <a:r>
              <a:rPr lang="fi-FI" err="1">
                <a:latin typeface="Raleway"/>
              </a:rPr>
              <a:t>Erkkolaan</a:t>
            </a:r>
            <a:r>
              <a:rPr lang="fi-FI">
                <a:latin typeface="Raleway"/>
              </a:rPr>
              <a:t>, Halosenniemeen ja Lottamuseoon</a:t>
            </a:r>
            <a:endParaRPr lang="en-US"/>
          </a:p>
          <a:p>
            <a:pPr marL="229870"/>
            <a:r>
              <a:rPr lang="fi-FI">
                <a:latin typeface="Raleway"/>
              </a:rPr>
              <a:t>Ilmainen soutuveneen vuokraus Halosenniemestä </a:t>
            </a:r>
            <a:endParaRPr lang="en-US"/>
          </a:p>
          <a:p>
            <a:pPr marL="229870"/>
            <a:r>
              <a:rPr lang="fi-FI">
                <a:latin typeface="Raleway"/>
              </a:rPr>
              <a:t>Ilmaiset pullakahvit Lottamuseolla</a:t>
            </a:r>
            <a:endParaRPr lang="fi-FI"/>
          </a:p>
          <a:p>
            <a:pPr marL="229870"/>
            <a:r>
              <a:rPr lang="fi-FI">
                <a:latin typeface="Raleway"/>
              </a:rPr>
              <a:t>Mainitse nimesi kassalla ja kerro, että olet kulttuurivastaava</a:t>
            </a:r>
            <a:endParaRPr lang="fi-FI"/>
          </a:p>
          <a:p>
            <a:pPr marL="1270" indent="0">
              <a:buNone/>
            </a:pPr>
            <a:endParaRPr lang="fi-FI"/>
          </a:p>
          <a:p>
            <a:pPr marL="22987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815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latin typeface="BioRhyme ExtraBold"/>
              </a:rPr>
              <a:t>Kultsun</a:t>
            </a:r>
            <a:r>
              <a:rPr lang="fi-FI">
                <a:latin typeface="BioRhyme ExtraBold"/>
              </a:rPr>
              <a:t> ajankohtaiset syyslukukaudella 2025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93" y="1562987"/>
            <a:ext cx="8403493" cy="471022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9870" fontAlgn="base"/>
            <a:r>
              <a:rPr lang="fi-FI">
                <a:latin typeface="Raleway"/>
              </a:rPr>
              <a:t>1. 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Takun ja Jekun kirjastoseikkailu – Tuusulan kirjastot  (ympäri vuoden)</a:t>
            </a:r>
            <a:endParaRPr lang="en-US">
              <a:latin typeface="Raleway"/>
            </a:endParaRPr>
          </a:p>
          <a:p>
            <a:pPr marL="229870"/>
            <a:r>
              <a:rPr lang="fi-FI">
                <a:latin typeface="Raleway"/>
              </a:rPr>
              <a:t>2. 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 Kuvataidetyöpajat Moniolla (vko 50)</a:t>
            </a:r>
          </a:p>
          <a:p>
            <a:pPr marL="229870" fontAlgn="base"/>
            <a:r>
              <a:rPr lang="fi-FI">
                <a:latin typeface="Raleway"/>
              </a:rPr>
              <a:t>3. 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Lukuiloa! - kirjavinkkaus</a:t>
            </a:r>
            <a:r>
              <a:rPr lang="en-US">
                <a:latin typeface="Raleway"/>
              </a:rPr>
              <a:t>​, Tuusulan </a:t>
            </a:r>
            <a:r>
              <a:rPr lang="en-US" err="1">
                <a:latin typeface="Raleway"/>
              </a:rPr>
              <a:t>kirjastot</a:t>
            </a:r>
            <a:r>
              <a:rPr lang="en-US">
                <a:latin typeface="Raleway"/>
              </a:rPr>
              <a:t> (</a:t>
            </a:r>
            <a:r>
              <a:rPr lang="en-US" err="1">
                <a:latin typeface="Raleway"/>
              </a:rPr>
              <a:t>ympäri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vuoden</a:t>
            </a:r>
            <a:r>
              <a:rPr lang="en-US">
                <a:latin typeface="Raleway"/>
              </a:rPr>
              <a:t>)</a:t>
            </a:r>
          </a:p>
          <a:p>
            <a:pPr marL="229870" fontAlgn="base"/>
            <a:r>
              <a:rPr lang="en-US">
                <a:latin typeface="Raleway"/>
              </a:rPr>
              <a:t>3. </a:t>
            </a:r>
            <a:r>
              <a:rPr lang="en-US" err="1">
                <a:latin typeface="Raleway"/>
              </a:rPr>
              <a:t>lk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Itsenäisyyspäivän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juhla</a:t>
            </a:r>
            <a:r>
              <a:rPr lang="en-US">
                <a:latin typeface="Raleway"/>
              </a:rPr>
              <a:t>, Tuusulan kulttuuri</a:t>
            </a:r>
          </a:p>
          <a:p>
            <a:pPr marL="229870" fontAlgn="base"/>
            <a:r>
              <a:rPr lang="fi-FI">
                <a:latin typeface="Raleway"/>
              </a:rPr>
              <a:t>4. 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Alkupamaus kotiseututuntemukseen, Tuusulan museo</a:t>
            </a:r>
            <a:endParaRPr lang="en-US">
              <a:latin typeface="Raleway"/>
            </a:endParaRPr>
          </a:p>
          <a:p>
            <a:pPr marL="229870" fontAlgn="base"/>
            <a:r>
              <a:rPr lang="fi-FI">
                <a:latin typeface="Raleway"/>
              </a:rPr>
              <a:t>7. 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Tietoa ja taitoa pelaamalla – toiminnallinen kirjastokäynti</a:t>
            </a:r>
            <a:r>
              <a:rPr lang="en-US">
                <a:latin typeface="Raleway"/>
              </a:rPr>
              <a:t>​,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kirjastot</a:t>
            </a:r>
            <a:r>
              <a:rPr lang="en-US">
                <a:latin typeface="Raleway"/>
              </a:rPr>
              <a:t>  (</a:t>
            </a:r>
            <a:r>
              <a:rPr lang="en-US" err="1">
                <a:latin typeface="Raleway"/>
              </a:rPr>
              <a:t>ympäri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vuoden</a:t>
            </a:r>
            <a:r>
              <a:rPr lang="en-US">
                <a:latin typeface="Raleway"/>
              </a:rPr>
              <a:t>)</a:t>
            </a:r>
          </a:p>
          <a:p>
            <a:pPr marL="229870" fontAlgn="base"/>
            <a:r>
              <a:rPr lang="fi-FI">
                <a:latin typeface="Raleway"/>
              </a:rPr>
              <a:t>8. 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Lottien jäljillä - pakopeli ja tutustuminen Lottamuseoon </a:t>
            </a:r>
          </a:p>
          <a:p>
            <a:pPr marL="229870" fontAlgn="base"/>
            <a:r>
              <a:rPr lang="fi-FI">
                <a:latin typeface="Raleway"/>
              </a:rPr>
              <a:t>9. 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 Esittävän taiteen kiertue</a:t>
            </a:r>
            <a:r>
              <a:rPr lang="en-US">
                <a:latin typeface="Raleway"/>
              </a:rPr>
              <a:t>, Tuusulan kulttuuri</a:t>
            </a:r>
          </a:p>
          <a:p>
            <a:pPr marL="229870"/>
            <a:endParaRPr lang="fi-FI">
              <a:latin typeface="Raleway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36FBE41-68A0-4A52-A018-0AE8E9D2C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675" y="2081136"/>
            <a:ext cx="2548993" cy="254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83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779992"/>
            <a:ext cx="10793361" cy="2024379"/>
          </a:xfrm>
        </p:spPr>
        <p:txBody>
          <a:bodyPr>
            <a:normAutofit fontScale="90000"/>
          </a:bodyPr>
          <a:lstStyle/>
          <a:p>
            <a:pPr algn="ctr"/>
            <a:r>
              <a:rPr lang="fi-FI" sz="4000">
                <a:latin typeface="BioRhyme ExtraBold"/>
              </a:rPr>
              <a:t>Tuusulan kirjastot</a:t>
            </a:r>
            <a:br>
              <a:rPr lang="fi-FI" sz="3200">
                <a:latin typeface="BioRhyme ExtraBold"/>
              </a:rPr>
            </a:br>
            <a:br>
              <a:rPr lang="fi-FI">
                <a:latin typeface="BioRhyme ExtraBold"/>
              </a:rPr>
            </a:br>
            <a:r>
              <a:rPr lang="fi-FI" sz="2800">
                <a:latin typeface="BioRhyme ExtraBold"/>
              </a:rPr>
              <a:t>1. 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Takun ja Jekun kirjastoseikkailu</a:t>
            </a:r>
            <a:br>
              <a:rPr lang="fi-FI" sz="2800">
                <a:latin typeface="BioRhyme ExtraBold"/>
              </a:rPr>
            </a:br>
            <a:r>
              <a:rPr lang="fi-FI" sz="2800">
                <a:latin typeface="BioRhyme ExtraBold"/>
              </a:rPr>
              <a:t>3. 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Lukuiloa! - kirjavinkkaus</a:t>
            </a:r>
            <a:br>
              <a:rPr lang="fi-FI" sz="2800">
                <a:latin typeface="BioRhyme ExtraBold"/>
              </a:rPr>
            </a:br>
            <a:r>
              <a:rPr lang="fi-FI" sz="2800">
                <a:latin typeface="BioRhyme ExtraBold"/>
              </a:rPr>
              <a:t>7. 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Tietoa ja taitoa pelaamalla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4426"/>
            <a:ext cx="9012768" cy="429211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4170" indent="-342900"/>
            <a:endParaRPr lang="fi-FI">
              <a:latin typeface="Raleway"/>
            </a:endParaRPr>
          </a:p>
          <a:p>
            <a:pPr marL="344170" indent="-342900"/>
            <a:endParaRPr lang="fi-FI">
              <a:latin typeface="Raleway"/>
            </a:endParaRPr>
          </a:p>
          <a:p>
            <a:pPr marL="344170" indent="-342900"/>
            <a:r>
              <a:rPr lang="fi-FI">
                <a:latin typeface="Raleway"/>
              </a:rPr>
              <a:t>Vapaasti varattavissa lukuvuoden aikana</a:t>
            </a:r>
            <a:endParaRPr lang="en-US"/>
          </a:p>
          <a:p>
            <a:pPr marL="344170" indent="-342900"/>
            <a:r>
              <a:rPr lang="fi-FI">
                <a:latin typeface="Raleway"/>
              </a:rPr>
              <a:t>Ota yhteyttä kirjastoon viimeistään kaksi viikkoa </a:t>
            </a:r>
            <a:endParaRPr lang="fi-FI"/>
          </a:p>
          <a:p>
            <a:pPr marL="1270" indent="0">
              <a:buNone/>
            </a:pPr>
            <a:r>
              <a:rPr lang="fi-FI">
                <a:latin typeface="Raleway"/>
              </a:rPr>
              <a:t>      ennen käyntiä</a:t>
            </a:r>
            <a:endParaRPr lang="fi-FI"/>
          </a:p>
          <a:p>
            <a:pPr marL="344170" indent="-342900"/>
            <a:r>
              <a:rPr lang="fi-FI">
                <a:latin typeface="Raleway"/>
              </a:rPr>
              <a:t>Mahdollisuus saada kirjastokortti</a:t>
            </a:r>
            <a:endParaRPr lang="fi-FI"/>
          </a:p>
          <a:p>
            <a:pPr marL="344170" indent="-342900"/>
            <a:r>
              <a:rPr lang="fi-FI">
                <a:latin typeface="Raleway"/>
              </a:rPr>
              <a:t>Muista myös </a:t>
            </a:r>
            <a:r>
              <a:rPr lang="fi-FI" b="1">
                <a:latin typeface="Raleway"/>
              </a:rPr>
              <a:t>lukukirjapaketit </a:t>
            </a:r>
            <a:r>
              <a:rPr lang="fi-FI">
                <a:latin typeface="Raleway"/>
              </a:rPr>
              <a:t>(5, 10 tai 20kpl samaa kirjaa luokalle) sekä </a:t>
            </a:r>
            <a:r>
              <a:rPr lang="fi-FI" b="1">
                <a:latin typeface="Raleway"/>
              </a:rPr>
              <a:t>aineistopaketit </a:t>
            </a:r>
            <a:r>
              <a:rPr lang="fi-FI">
                <a:latin typeface="Raleway"/>
              </a:rPr>
              <a:t>(kirjasto kerää halutut kirjat / halutun aihepiirin kirjat valmiiksi)</a:t>
            </a:r>
            <a:endParaRPr lang="fi-FI"/>
          </a:p>
          <a:p>
            <a:pPr marL="344170" indent="-342900"/>
            <a:endParaRPr lang="fi-FI"/>
          </a:p>
          <a:p>
            <a:pPr marL="344170" indent="-342900"/>
            <a:endParaRPr lang="fi-FI"/>
          </a:p>
          <a:p>
            <a:pPr marL="1270" indent="0">
              <a:buNone/>
            </a:pPr>
            <a:endParaRPr lang="fi-FI">
              <a:latin typeface="Raleway"/>
            </a:endParaRPr>
          </a:p>
          <a:p>
            <a:pPr marL="229870"/>
            <a:endParaRPr lang="fi-FI">
              <a:latin typeface="Raleway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F5D29-52C7-DFF5-5896-2B49CA0A9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950" y="2801317"/>
            <a:ext cx="3705705" cy="246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7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298181-A42F-F5FA-F8B6-DE491342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>
                <a:latin typeface="BioRhyme ExtraBold"/>
              </a:rPr>
              <a:t>Tuusulan kuvataidekoulu:</a:t>
            </a:r>
            <a:br>
              <a:rPr lang="fi-FI">
                <a:latin typeface="BioRhyme ExtraBold"/>
              </a:rPr>
            </a:br>
            <a:r>
              <a:rPr lang="fi-FI">
                <a:latin typeface="BioRhyme ExtraBold"/>
              </a:rPr>
              <a:t>2. </a:t>
            </a:r>
            <a:r>
              <a:rPr lang="fi-FI" err="1">
                <a:latin typeface="BioRhyme ExtraBold"/>
              </a:rPr>
              <a:t>lk</a:t>
            </a:r>
            <a:r>
              <a:rPr lang="fi-FI">
                <a:latin typeface="BioRhyme ExtraBold"/>
              </a:rPr>
              <a:t>  Kuvataidetyöpajat Moniolla</a:t>
            </a:r>
            <a:endParaRPr lang="fi-FI"/>
          </a:p>
        </p:txBody>
      </p:sp>
      <p:pic>
        <p:nvPicPr>
          <p:cNvPr id="4" name="Sisällön paikkamerkki 3" descr="Kuva, joka sisältää kohteen jalkineet, henkilö, vaate, piirros&#10;&#10;Tekoälyllä luotu sisältö saattaa olla virheellistä.">
            <a:extLst>
              <a:ext uri="{FF2B5EF4-FFF2-40B4-BE49-F238E27FC236}">
                <a16:creationId xmlns:a16="http://schemas.microsoft.com/office/drawing/2014/main" id="{735C8F23-CEF3-FA87-0600-623F7A87D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9662" y="2167729"/>
            <a:ext cx="4218790" cy="323597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1C06EE-4C86-5BDE-673D-6B3759361ABD}"/>
              </a:ext>
            </a:extLst>
          </p:cNvPr>
          <p:cNvSpPr txBox="1"/>
          <p:nvPr/>
        </p:nvSpPr>
        <p:spPr>
          <a:xfrm>
            <a:off x="438880" y="1947563"/>
            <a:ext cx="6641354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Kuvataidetyöpajoissa tokaluokkalaiset opettajineen tutustuvat luonnonväreillä maalaamiseen ja oppivat, mikä on ilmaperspektiivi.</a:t>
            </a:r>
          </a:p>
          <a:p>
            <a:endParaRPr lang="fi-FI">
              <a:solidFill>
                <a:srgbClr val="000000"/>
              </a:solidFill>
              <a:latin typeface="Raleway"/>
              <a:ea typeface="Calibri"/>
              <a:cs typeface="Arial"/>
            </a:endParaRPr>
          </a:p>
          <a:p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Kulttuuritalo Moniolla vierailusta voi rakentaa luokalle antoisan puolipäiväretken, kun kuvataidetyöpajan lisäksi oppilaat pääsevät tutustumaan Galleria </a:t>
            </a:r>
            <a:r>
              <a:rPr lang="fi-FI" err="1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Monion</a:t>
            </a:r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 näyttelyyn, </a:t>
            </a:r>
            <a:r>
              <a:rPr lang="fi-FI" err="1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Monion</a:t>
            </a:r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 suureen valotaideteokseen ja kouluruokailemaan </a:t>
            </a:r>
            <a:r>
              <a:rPr lang="fi-FI" err="1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Monion</a:t>
            </a:r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 opiskelijaravintolaan.</a:t>
            </a:r>
          </a:p>
          <a:p>
            <a:endParaRPr lang="fi-FI">
              <a:solidFill>
                <a:srgbClr val="000000"/>
              </a:solidFill>
              <a:latin typeface="Raleway"/>
              <a:ea typeface="Calibri"/>
              <a:cs typeface="Arial"/>
            </a:endParaRPr>
          </a:p>
          <a:p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Työpajat järjestetään viikolla 50. Aikataulut ja tarkemmat tiedot lähetetään kouluille syyskuussa.</a:t>
            </a:r>
            <a:endParaRPr lang="fi-FI">
              <a:latin typeface="Raleway"/>
              <a:ea typeface="Calibri"/>
              <a:cs typeface="Calibri"/>
            </a:endParaRPr>
          </a:p>
          <a:p>
            <a:pPr algn="l"/>
            <a:endParaRPr lang="fi-FI">
              <a:solidFill>
                <a:srgbClr val="000000"/>
              </a:solidFill>
              <a:latin typeface="Raleway"/>
              <a:ea typeface="Calibri"/>
              <a:cs typeface="Arial"/>
            </a:endParaRPr>
          </a:p>
          <a:p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Luokat kulkevat </a:t>
            </a:r>
            <a:r>
              <a:rPr lang="fi-FI" err="1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Moniolle</a:t>
            </a:r>
            <a:r>
              <a:rPr lang="fi-FI">
                <a:solidFill>
                  <a:srgbClr val="000000"/>
                </a:solidFill>
                <a:latin typeface="Raleway"/>
                <a:ea typeface="Calibri"/>
                <a:cs typeface="Arial"/>
              </a:rPr>
              <a:t> pääsääntöisesti HSL-yhteyksillä.</a:t>
            </a:r>
          </a:p>
          <a:p>
            <a:endParaRPr lang="fi-FI">
              <a:solidFill>
                <a:srgbClr val="333333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810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A091-AB36-21EB-EE3B-285843E4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3894" y="-1458"/>
            <a:ext cx="6230140" cy="1503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>
                <a:latin typeface="BioRhyme ExtraBold"/>
                <a:ea typeface="+mj-ea"/>
              </a:rPr>
              <a:t>Tuusulan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kulttuuri</a:t>
            </a:r>
            <a:r>
              <a:rPr lang="en-US">
                <a:latin typeface="BioRhyme ExtraBold"/>
                <a:ea typeface="+mj-ea"/>
              </a:rPr>
              <a:t> 3. </a:t>
            </a:r>
            <a:r>
              <a:rPr lang="en-US" err="1">
                <a:latin typeface="BioRhyme ExtraBold"/>
                <a:ea typeface="+mj-ea"/>
              </a:rPr>
              <a:t>lk</a:t>
            </a:r>
            <a:r>
              <a:rPr lang="en-US">
                <a:latin typeface="BioRhyme ExtraBold"/>
                <a:ea typeface="+mj-ea"/>
              </a:rPr>
              <a:t>: </a:t>
            </a:r>
            <a:r>
              <a:rPr lang="en-US" err="1">
                <a:latin typeface="BioRhyme ExtraBold"/>
                <a:ea typeface="+mj-ea"/>
              </a:rPr>
              <a:t>Itsenäisyyspäivän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juhla</a:t>
            </a:r>
            <a:endParaRPr lang="en-US" err="1">
              <a:latin typeface="BioRhyme ExtraBold"/>
              <a:ea typeface="+mj-ea"/>
              <a:cs typeface="Calibri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69BEFA-9C71-D042-F79A-63E56C9A7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141" t="872"/>
          <a:stretch>
            <a:fillRect/>
          </a:stretch>
        </p:blipFill>
        <p:spPr>
          <a:xfrm>
            <a:off x="4351" y="1592239"/>
            <a:ext cx="5594340" cy="4628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2EB92-C99B-26BA-026E-F9FCB29F5C83}"/>
              </a:ext>
            </a:extLst>
          </p:cNvPr>
          <p:cNvSpPr txBox="1"/>
          <p:nvPr/>
        </p:nvSpPr>
        <p:spPr>
          <a:xfrm>
            <a:off x="6232071" y="1959428"/>
            <a:ext cx="5825987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err="1">
                <a:ea typeface="Calibri" panose="020F0502020204030204"/>
                <a:cs typeface="Calibri" panose="020F0502020204030204"/>
              </a:rPr>
              <a:t>Juhlat</a:t>
            </a:r>
            <a:r>
              <a:rPr lang="en-US" b="1">
                <a:ea typeface="Calibri" panose="020F0502020204030204"/>
                <a:cs typeface="Calibri" panose="020F0502020204030204"/>
              </a:rPr>
              <a:t> 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järjestetään</a:t>
            </a:r>
            <a:r>
              <a:rPr lang="en-US" b="1">
                <a:ea typeface="Calibri" panose="020F0502020204030204"/>
                <a:cs typeface="Calibri" panose="020F0502020204030204"/>
              </a:rPr>
              <a:t> 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tiistiana</a:t>
            </a:r>
            <a:r>
              <a:rPr lang="en-US" b="1">
                <a:ea typeface="Calibri" panose="020F0502020204030204"/>
                <a:cs typeface="Calibri" panose="020F0502020204030204"/>
              </a:rPr>
              <a:t> 2.12. 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kulttuuritalo</a:t>
            </a:r>
            <a:r>
              <a:rPr lang="en-US" b="1">
                <a:ea typeface="Calibri" panose="020F0502020204030204"/>
                <a:cs typeface="Calibri" panose="020F0502020204030204"/>
              </a:rPr>
              <a:t> 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Moniolla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Ensimmäinen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infokirje</a:t>
            </a:r>
            <a:r>
              <a:rPr lang="en-US">
                <a:ea typeface="Calibri" panose="020F0502020204030204"/>
                <a:cs typeface="Calibri" panose="020F0502020204030204"/>
              </a:rPr>
              <a:t> tiistaina 16.9.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Ilmoittautuminen </a:t>
            </a:r>
            <a:r>
              <a:rPr lang="en-US" err="1">
                <a:ea typeface="Calibri" panose="020F0502020204030204"/>
                <a:cs typeface="Calibri" panose="020F0502020204030204"/>
              </a:rPr>
              <a:t>juhliin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alkaa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keskiviikkona</a:t>
            </a:r>
            <a:r>
              <a:rPr lang="en-US">
                <a:ea typeface="Calibri" panose="020F0502020204030204"/>
                <a:cs typeface="Calibri" panose="020F0502020204030204"/>
              </a:rPr>
              <a:t> 1.10.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Ilmoittautuminen </a:t>
            </a:r>
            <a:r>
              <a:rPr lang="en-US" err="1">
                <a:ea typeface="Calibri" panose="020F0502020204030204"/>
                <a:cs typeface="Calibri" panose="020F0502020204030204"/>
              </a:rPr>
              <a:t>loppuu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keskiviikkona</a:t>
            </a:r>
            <a:r>
              <a:rPr lang="en-US">
                <a:ea typeface="Calibri" panose="020F0502020204030204"/>
                <a:cs typeface="Calibri" panose="020F0502020204030204"/>
              </a:rPr>
              <a:t> 24.10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Kutsukorttien</a:t>
            </a:r>
            <a:r>
              <a:rPr lang="en-US">
                <a:ea typeface="Calibri" panose="020F0502020204030204"/>
                <a:cs typeface="Calibri" panose="020F0502020204030204"/>
              </a:rPr>
              <a:t> </a:t>
            </a:r>
            <a:r>
              <a:rPr lang="en-US" err="1">
                <a:ea typeface="Calibri" panose="020F0502020204030204"/>
                <a:cs typeface="Calibri" panose="020F0502020204030204"/>
              </a:rPr>
              <a:t>postitus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viikolla</a:t>
            </a:r>
            <a:r>
              <a:rPr lang="en-US">
                <a:ea typeface="Calibri" panose="020F0502020204030204"/>
                <a:cs typeface="Calibri" panose="020F0502020204030204"/>
              </a:rPr>
              <a:t> 46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err="1">
                <a:ea typeface="Calibri" panose="020F0502020204030204"/>
                <a:cs typeface="Calibri" panose="020F0502020204030204"/>
              </a:rPr>
              <a:t>Juhlat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Kättely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Juhlaosuus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Kiertävät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pisteet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Herkuttelu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Minitanssit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Taikaesitys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2410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522617-C068-8DAC-620F-23AF37DE2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685"/>
            <a:ext cx="5863989" cy="3994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 indent="-285750"/>
            <a:r>
              <a:rPr lang="fi-FI">
                <a:solidFill>
                  <a:srgbClr val="333333"/>
                </a:solidFill>
                <a:latin typeface="Raleway"/>
              </a:rPr>
              <a:t>Improvisaatioteatteri Stella </a:t>
            </a:r>
            <a:r>
              <a:rPr lang="fi-FI" err="1">
                <a:solidFill>
                  <a:srgbClr val="333333"/>
                </a:solidFill>
                <a:latin typeface="Raleway"/>
              </a:rPr>
              <a:t>Polariksen</a:t>
            </a:r>
            <a:br>
              <a:rPr lang="fi-FI">
                <a:latin typeface="Raleway"/>
              </a:rPr>
            </a:br>
            <a:r>
              <a:rPr lang="fi-FI">
                <a:solidFill>
                  <a:srgbClr val="333333"/>
                </a:solidFill>
                <a:latin typeface="Raleway"/>
              </a:rPr>
              <a:t>YES AND! -Improvisaatiota ilman turvaverkkoa -esitys</a:t>
            </a:r>
            <a:endParaRPr lang="en-US"/>
          </a:p>
          <a:p>
            <a:pPr marL="229870" indent="-285750"/>
            <a:r>
              <a:rPr lang="fi-FI">
                <a:latin typeface="Raleway"/>
              </a:rPr>
              <a:t>4.9. (</a:t>
            </a:r>
            <a:r>
              <a:rPr lang="fi-FI" err="1">
                <a:latin typeface="Raleway"/>
              </a:rPr>
              <a:t>Monio</a:t>
            </a:r>
            <a:r>
              <a:rPr lang="fi-FI">
                <a:latin typeface="Raleway"/>
              </a:rPr>
              <a:t>), 9.9. (Kellokoski) ja 11.9. (Jokela)</a:t>
            </a:r>
            <a:endParaRPr lang="fi-FI" sz="1600"/>
          </a:p>
          <a:p>
            <a:pPr marL="229870" indent="-285750"/>
            <a:r>
              <a:rPr lang="fi-FI">
                <a:latin typeface="Raleway"/>
              </a:rPr>
              <a:t>Ilmoittautuminen päättyi 22.8.</a:t>
            </a:r>
          </a:p>
          <a:p>
            <a:pPr marL="0" indent="0">
              <a:buNone/>
            </a:pPr>
            <a:endParaRPr lang="fi-FI">
              <a:latin typeface="Raleway"/>
            </a:endParaRPr>
          </a:p>
          <a:p>
            <a:pPr marL="0" indent="0">
              <a:buNone/>
            </a:pPr>
            <a:r>
              <a:rPr lang="fi-FI">
                <a:latin typeface="Raleway"/>
                <a:hlinkClick r:id="rId2"/>
              </a:rPr>
              <a:t>9. luokka: Esittävän taiteen kiertue - Tuusula</a:t>
            </a:r>
            <a:endParaRPr lang="fi-FI">
              <a:latin typeface="Raleway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02B377-64F1-93AB-4E5D-5DB7F77E8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058" y="2210084"/>
            <a:ext cx="5097785" cy="33954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E0A5A6-CB6E-13D8-6C92-44A019EE89F8}"/>
              </a:ext>
            </a:extLst>
          </p:cNvPr>
          <p:cNvSpPr txBox="1">
            <a:spLocks/>
          </p:cNvSpPr>
          <p:nvPr/>
        </p:nvSpPr>
        <p:spPr>
          <a:xfrm>
            <a:off x="649117" y="244003"/>
            <a:ext cx="7321960" cy="2140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3D476F"/>
                </a:solidFill>
                <a:latin typeface="BioRhyme ExtraBold" pitchFamily="2" charset="77"/>
                <a:ea typeface="BioRhyme ExtraBold" pitchFamily="2" charset="77"/>
                <a:cs typeface="+mj-cs"/>
              </a:defRPr>
            </a:lvl1pPr>
          </a:lstStyle>
          <a:p>
            <a:r>
              <a:rPr lang="en-US" err="1">
                <a:latin typeface="BioRhyme ExtraBold"/>
                <a:ea typeface="+mj-ea"/>
              </a:rPr>
              <a:t>Tuusulan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kulttuuri</a:t>
            </a:r>
            <a:r>
              <a:rPr lang="en-US">
                <a:latin typeface="BioRhyme ExtraBold"/>
                <a:ea typeface="+mj-ea"/>
              </a:rPr>
              <a:t> 9. </a:t>
            </a:r>
            <a:r>
              <a:rPr lang="en-US" err="1">
                <a:latin typeface="BioRhyme ExtraBold"/>
                <a:ea typeface="+mj-ea"/>
              </a:rPr>
              <a:t>lk</a:t>
            </a:r>
            <a:r>
              <a:rPr lang="en-US">
                <a:latin typeface="BioRhyme ExtraBold"/>
                <a:ea typeface="+mj-ea"/>
              </a:rPr>
              <a:t>: </a:t>
            </a:r>
            <a:r>
              <a:rPr lang="en-US" err="1">
                <a:latin typeface="BioRhyme ExtraBold"/>
                <a:ea typeface="+mj-ea"/>
              </a:rPr>
              <a:t>Esittävän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taiteen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kiertue</a:t>
            </a:r>
            <a:r>
              <a:rPr lang="en-US">
                <a:latin typeface="BioRhyme ExtraBold"/>
                <a:ea typeface="+mj-ea"/>
              </a:rPr>
              <a:t> </a:t>
            </a:r>
            <a:endParaRPr lang="en-US">
              <a:latin typeface="BioRhyme ExtraBold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688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CBAD-6185-00B3-54EF-7DDB32BA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>
                <a:latin typeface="BioRhyme ExtraBold"/>
              </a:rPr>
              <a:t>Tuusulan museo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9CCF-B611-16BD-A051-732EAB3DB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578"/>
            <a:ext cx="5162550" cy="40698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7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fi-FI" b="1">
                <a:latin typeface="Raleway"/>
              </a:rPr>
              <a:t>Alkupamaus kotiseututuntemukseen  </a:t>
            </a:r>
            <a:endParaRPr lang="fi-FI">
              <a:latin typeface="Raleway"/>
            </a:endParaRPr>
          </a:p>
          <a:p>
            <a:pPr marL="127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fi-FI" sz="1900" b="1">
                <a:latin typeface="Raleway"/>
              </a:rPr>
              <a:t>4. </a:t>
            </a:r>
            <a:r>
              <a:rPr lang="fi-FI" sz="1900" b="1" err="1">
                <a:latin typeface="Raleway"/>
              </a:rPr>
              <a:t>lk</a:t>
            </a:r>
            <a:r>
              <a:rPr lang="fi-FI" sz="1900" b="1">
                <a:latin typeface="Raleway"/>
              </a:rPr>
              <a:t> </a:t>
            </a:r>
            <a:r>
              <a:rPr lang="fi-FI" b="1">
                <a:latin typeface="Raleway"/>
              </a:rPr>
              <a:t>Retki ja oppitunti</a:t>
            </a:r>
            <a:endParaRPr lang="fi-FI">
              <a:latin typeface="Raleway"/>
            </a:endParaRPr>
          </a:p>
          <a:p>
            <a:pPr marL="1270" indent="0">
              <a:lnSpc>
                <a:spcPct val="140000"/>
              </a:lnSpc>
              <a:buNone/>
            </a:pPr>
            <a:r>
              <a:rPr lang="fi-FI" sz="1700">
                <a:latin typeface="Raleway"/>
              </a:rPr>
              <a:t>Tinasotilas, tiiliskivi, pesukarttu ja muut kertovat tarinansa oppitunnilla ennen retkeä. Tuusulan tarina jatkuu koko päivän retkellä joka vie lapset vuosittain vaihtuviin museo- ja muihin kohteisiin Tuusulan alueella. Retken filosofia kietoutuu paikallisidentiteettiin; juurien ja juurtumisen idean ympärille. </a:t>
            </a:r>
            <a:endParaRPr lang="fi-FI" sz="1700"/>
          </a:p>
          <a:p>
            <a:pPr marL="1270" indent="0">
              <a:lnSpc>
                <a:spcPct val="140000"/>
              </a:lnSpc>
              <a:buNone/>
            </a:pPr>
            <a:r>
              <a:rPr lang="fi-FI" sz="1700" b="1">
                <a:latin typeface="Raleway"/>
              </a:rPr>
              <a:t>Aikataulu on valmis ja vahvistettu.</a:t>
            </a:r>
            <a:endParaRPr lang="fi-FI" sz="1700" b="1"/>
          </a:p>
          <a:p>
            <a:pPr marL="229870">
              <a:lnSpc>
                <a:spcPct val="140000"/>
              </a:lnSpc>
            </a:pPr>
            <a:endParaRPr lang="fi-FI" sz="17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42C924-96C4-EE1A-975E-1DC18F43B8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7" r="15195" b="-615"/>
          <a:stretch>
            <a:fillRect/>
          </a:stretch>
        </p:blipFill>
        <p:spPr>
          <a:xfrm>
            <a:off x="6101887" y="1243263"/>
            <a:ext cx="5456688" cy="436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26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B2D4-3505-C37D-3C09-B5D6EA49C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Kotiseutumateriaalia kouluille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CAB42-0BBF-7224-0C7F-893567725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24" y="4182258"/>
            <a:ext cx="5662864" cy="2171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70" indent="0">
              <a:buNone/>
            </a:pPr>
            <a:r>
              <a:rPr lang="en-US">
                <a:latin typeface="Raleway"/>
                <a:hlinkClick r:id="rId2"/>
              </a:rPr>
              <a:t>Oppimateriaalit - Tuusulan museo</a:t>
            </a:r>
            <a:endParaRPr lang="en-US"/>
          </a:p>
          <a:p>
            <a:pPr marL="344170" indent="-342900"/>
            <a:r>
              <a:rPr lang="en-US">
                <a:latin typeface="Raleway"/>
                <a:hlinkClick r:id="rId3"/>
              </a:rPr>
              <a:t>www.virtuaalituusula.fi</a:t>
            </a:r>
            <a:endParaRPr lang="en-US"/>
          </a:p>
          <a:p>
            <a:pPr marL="344170" indent="-342900"/>
            <a:r>
              <a:rPr lang="en-US">
                <a:latin typeface="Raleway"/>
                <a:hlinkClick r:id="rId4"/>
              </a:rPr>
              <a:t>www.youtube.com/tuusulanmuseo</a:t>
            </a:r>
          </a:p>
          <a:p>
            <a:pPr marL="344170" indent="-342900"/>
            <a:r>
              <a:rPr lang="en-US">
                <a:latin typeface="Raleway"/>
                <a:hlinkClick r:id="rId5"/>
              </a:rPr>
              <a:t>tuusulanmuseo.finna.fi</a:t>
            </a:r>
            <a:endParaRPr lang="en-US"/>
          </a:p>
        </p:txBody>
      </p:sp>
      <p:pic>
        <p:nvPicPr>
          <p:cNvPr id="4" name="Picture 3" descr="Mainoskuva virituaalituusula.fi verkkosivusta">
            <a:extLst>
              <a:ext uri="{FF2B5EF4-FFF2-40B4-BE49-F238E27FC236}">
                <a16:creationId xmlns:a16="http://schemas.microsoft.com/office/drawing/2014/main" id="{C754B0CF-1FBA-2DC8-B6F9-5B9B1597C5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277" y="1685646"/>
            <a:ext cx="3718985" cy="2196043"/>
          </a:xfrm>
          <a:prstGeom prst="rect">
            <a:avLst/>
          </a:prstGeom>
        </p:spPr>
      </p:pic>
      <p:pic>
        <p:nvPicPr>
          <p:cNvPr id="5" name="Picture 4" descr="Mainoskuva Tuusulan museon Youtube-kanavasta.">
            <a:extLst>
              <a:ext uri="{FF2B5EF4-FFF2-40B4-BE49-F238E27FC236}">
                <a16:creationId xmlns:a16="http://schemas.microsoft.com/office/drawing/2014/main" id="{EE378240-533E-BBB0-C592-06CA368D81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020" y="1722835"/>
            <a:ext cx="3436762" cy="2193573"/>
          </a:xfrm>
          <a:prstGeom prst="rect">
            <a:avLst/>
          </a:prstGeom>
        </p:spPr>
      </p:pic>
      <p:pic>
        <p:nvPicPr>
          <p:cNvPr id="6" name="Picture 5" descr="Mainoskuva Tuusulan museon Finna.fi palvelusta">
            <a:extLst>
              <a:ext uri="{FF2B5EF4-FFF2-40B4-BE49-F238E27FC236}">
                <a16:creationId xmlns:a16="http://schemas.microsoft.com/office/drawing/2014/main" id="{18393816-0EC8-DD85-2C64-BD8750C7F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0991" y="1711239"/>
            <a:ext cx="3411621" cy="219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1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36BD46-905E-E416-F135-42E7AC67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Lottamuseo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E3F673-E726-11F1-8A35-DAA1A201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744" y="1551931"/>
            <a:ext cx="5428775" cy="479544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29870"/>
            <a:r>
              <a:rPr lang="fi-FI" i="1">
                <a:latin typeface="Raleway"/>
              </a:rPr>
              <a:t>Lottien jäljillä</a:t>
            </a:r>
            <a:r>
              <a:rPr lang="fi-FI">
                <a:latin typeface="Raleway"/>
              </a:rPr>
              <a:t> – pakopeli ja tutustuminen Lottamuseoon</a:t>
            </a:r>
          </a:p>
          <a:p>
            <a:pPr marL="229870"/>
            <a:r>
              <a:rPr lang="fi-FI">
                <a:latin typeface="Raleway"/>
              </a:rPr>
              <a:t>Perinteisesti tarjottu myös lounas Lottakanttiinissa, mutta remontin takia tähän voi tulla muutoksia. </a:t>
            </a:r>
          </a:p>
          <a:p>
            <a:pPr marL="229870"/>
            <a:r>
              <a:rPr lang="fi-FI">
                <a:latin typeface="Raleway"/>
              </a:rPr>
              <a:t>Vierailut toteutetaan tammi-maaliskuussa.</a:t>
            </a:r>
          </a:p>
          <a:p>
            <a:pPr marL="229870"/>
            <a:endParaRPr lang="fi-FI">
              <a:latin typeface="Raleway"/>
            </a:endParaRPr>
          </a:p>
          <a:p>
            <a:pPr marL="229870"/>
            <a:r>
              <a:rPr lang="fi-FI">
                <a:latin typeface="Raleway"/>
              </a:rPr>
              <a:t>Pakopeliä voi varata myös muut luokka-asteet (3.-9. luokat). Peli on maksuton (kesto 1,5 h) ja vierailuun kuuluu lounas. </a:t>
            </a:r>
          </a:p>
          <a:p>
            <a:pPr marL="229870"/>
            <a:r>
              <a:rPr lang="fi-FI">
                <a:latin typeface="Raleway"/>
              </a:rPr>
              <a:t>Varaukset: info@lottamuseo.fi</a:t>
            </a:r>
          </a:p>
        </p:txBody>
      </p:sp>
      <p:pic>
        <p:nvPicPr>
          <p:cNvPr id="5" name="Kuva 4" descr="Kuva, joka sisältää kohteen kuvitus, anime, piirros, luonnos&#10;&#10;Tekoälyn luoma sisältö voi olla virheellistä.">
            <a:extLst>
              <a:ext uri="{FF2B5EF4-FFF2-40B4-BE49-F238E27FC236}">
                <a16:creationId xmlns:a16="http://schemas.microsoft.com/office/drawing/2014/main" id="{51D40D91-F2CB-4022-B8B3-78197E47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312" y="364308"/>
            <a:ext cx="2094038" cy="5576389"/>
          </a:xfrm>
          <a:prstGeom prst="rect">
            <a:avLst/>
          </a:prstGeom>
        </p:spPr>
      </p:pic>
      <p:pic>
        <p:nvPicPr>
          <p:cNvPr id="6" name="Kuva 5" descr="Kuva, joka sisältää kohteen kuvitus, animaatio, piirros, clipart&#10;&#10;Tekoälyn luoma sisältö voi olla virheellistä.">
            <a:extLst>
              <a:ext uri="{FF2B5EF4-FFF2-40B4-BE49-F238E27FC236}">
                <a16:creationId xmlns:a16="http://schemas.microsoft.com/office/drawing/2014/main" id="{22D0173F-BC3A-4A72-6F1A-16DD47CB5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246" y="702128"/>
            <a:ext cx="2110622" cy="52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CC54C6-33F8-8608-BBE0-CF1E9EBB9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" t="14193" r="-168" b="806"/>
          <a:stretch/>
        </p:blipFill>
        <p:spPr>
          <a:xfrm>
            <a:off x="8272" y="1460"/>
            <a:ext cx="12199789" cy="69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56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2C0F84-6CC7-5684-795B-B81B99ABB19C}"/>
              </a:ext>
            </a:extLst>
          </p:cNvPr>
          <p:cNvSpPr/>
          <p:nvPr/>
        </p:nvSpPr>
        <p:spPr>
          <a:xfrm>
            <a:off x="10033000" y="5578231"/>
            <a:ext cx="2159000" cy="1318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 err="1">
                <a:latin typeface="BioRhyme ExtraBold"/>
              </a:rPr>
              <a:t>Kultsun</a:t>
            </a:r>
            <a:r>
              <a:rPr lang="fi-FI">
                <a:latin typeface="BioRhyme ExtraBold"/>
              </a:rPr>
              <a:t> esitysetiketti</a:t>
            </a:r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26598"/>
            <a:ext cx="4781062" cy="300502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9870">
              <a:buNone/>
            </a:pPr>
            <a:r>
              <a:rPr lang="fi-FI">
                <a:latin typeface="Raleway"/>
              </a:rPr>
              <a:t>Saapuessasi</a:t>
            </a:r>
            <a:endParaRPr lang="en-US">
              <a:latin typeface="Raleway"/>
            </a:endParaRPr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Suosittelemme jättämään päällysvaatteet narikkaan. Älä kuitenkaan jätä arvokkaita asioita taskuihin.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Esityksessä on oman luokan lisäksi muita. 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Älä käytä vahvoja tuoksuja.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Muista käydä vessassa ennen esitystä.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Tule ajoissa paikalle. Jos esitys on jo alkanut, odota aulassa, että sinua tullaan noutamaan tai että esitys päättyy. Saliin ei voi rynnätä kesken.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Liiku rauhallisesti. Älä riehu tai juokse.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Esitystilassa normipuhekin riittää. Ei siis ole tarvetta kovaääniselle puheelle tai huudolle.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Istu osoitetulle paikalle.</a:t>
            </a:r>
            <a:endParaRPr lang="fi-FI" sz="1150"/>
          </a:p>
          <a:p>
            <a:pPr marL="1270" indent="0">
              <a:buNone/>
            </a:pPr>
            <a:endParaRPr lang="fi-FI" sz="1200">
              <a:latin typeface="Raleway"/>
              <a:cs typeface="Arial"/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B18703C-EB4C-FF12-BFD7-F2C0914F2B98}"/>
              </a:ext>
            </a:extLst>
          </p:cNvPr>
          <p:cNvSpPr txBox="1">
            <a:spLocks/>
          </p:cNvSpPr>
          <p:nvPr/>
        </p:nvSpPr>
        <p:spPr>
          <a:xfrm>
            <a:off x="6433837" y="1715229"/>
            <a:ext cx="4781062" cy="30050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0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9pPr>
          </a:lstStyle>
          <a:p>
            <a:pPr marL="229870">
              <a:buNone/>
            </a:pPr>
            <a:r>
              <a:rPr lang="fi-FI">
                <a:latin typeface="Raleway"/>
              </a:rPr>
              <a:t>Esityksen aikana</a:t>
            </a:r>
            <a:endParaRPr lang="en-US">
              <a:latin typeface="Raleway"/>
            </a:endParaRPr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Kunnioita muita katsoja, äläkä häiritse muita näytöksen aikana. Naura tai itke, mutta jätä juttelu muulle ajalle. Mikäli esitys ei sinua kiinnosta, voit vaikka sulkea silmät ja miettiä omia juttuja.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Jos esityksessä on osallistavia elementtejä, niin ota osaa reippaasti.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Pidä kännykkäsi ja muut laitteet suljettuna tai lentokonetilassa. Voi myös olla, että opettaja on kerännyt kännykän talteen ennen esitystä.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Jätä rapisevat ja sihisevät herkut kotiin. Rapistelu häiritsee esityksen aikana.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Valokuvaaminen, videointi ja esityksen nauhoittaminen on kiellettyä.</a:t>
            </a:r>
            <a:endParaRPr lang="fi-FI" sz="1150"/>
          </a:p>
          <a:p>
            <a:pPr marL="285750" indent="-285750">
              <a:buFont typeface="Arial"/>
              <a:buChar char="•"/>
            </a:pPr>
            <a:r>
              <a:rPr lang="fi-FI" sz="1150">
                <a:latin typeface="Raleway"/>
                <a:cs typeface="Arial"/>
              </a:rPr>
              <a:t>Jos pidit esityksestä, osoita se taputtamalla. Jos pidit esityksestä erityisen paljon, voit nousta loppukiitoksissa seisomaan ja taputtaa.</a:t>
            </a:r>
            <a:endParaRPr lang="fi-FI" sz="1150"/>
          </a:p>
          <a:p>
            <a:pPr marL="229870">
              <a:buFont typeface="Arial" panose="020B0604020202020204" pitchFamily="34" charset="0"/>
              <a:buNone/>
            </a:pPr>
            <a:endParaRPr lang="fi-FI" sz="1200">
              <a:latin typeface="Raleway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9518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AED9-690D-69CA-8EDB-0FABBCAB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517FA5-6C72-A974-2FAB-BF93962DC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Opettajien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0980C1-6C40-A8E6-8263-4887E4DBB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16829"/>
            <a:ext cx="10515600" cy="4069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70" indent="0">
              <a:buNone/>
            </a:pPr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  <a:p>
            <a:pPr marL="229870"/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7BBFA4-369D-FE37-F7B6-8A28159D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" t="81" r="324" b="13309"/>
          <a:stretch>
            <a:fillRect/>
          </a:stretch>
        </p:blipFill>
        <p:spPr>
          <a:xfrm>
            <a:off x="5268274" y="1579489"/>
            <a:ext cx="4686786" cy="5282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44D050-966D-9E10-FF33-B9BE41D7316F}"/>
              </a:ext>
            </a:extLst>
          </p:cNvPr>
          <p:cNvSpPr txBox="1"/>
          <p:nvPr/>
        </p:nvSpPr>
        <p:spPr>
          <a:xfrm>
            <a:off x="925285" y="2413000"/>
            <a:ext cx="359833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Raleway"/>
                <a:ea typeface="Calibri"/>
                <a:cs typeface="Calibri"/>
              </a:rPr>
              <a:t>Kyselyyn</a:t>
            </a:r>
            <a:r>
              <a:rPr lang="en-US">
                <a:latin typeface="Raleway"/>
                <a:ea typeface="Calibri"/>
                <a:cs typeface="Calibri"/>
              </a:rPr>
              <a:t> </a:t>
            </a:r>
            <a:r>
              <a:rPr lang="en-US" err="1">
                <a:latin typeface="Raleway"/>
                <a:ea typeface="Calibri"/>
                <a:cs typeface="Calibri"/>
              </a:rPr>
              <a:t>vastasi</a:t>
            </a:r>
            <a:r>
              <a:rPr lang="en-US">
                <a:latin typeface="Raleway"/>
                <a:ea typeface="Calibri"/>
                <a:cs typeface="Calibri"/>
              </a:rPr>
              <a:t> </a:t>
            </a:r>
            <a:r>
              <a:rPr lang="en-US" err="1">
                <a:latin typeface="Raleway"/>
                <a:ea typeface="Calibri"/>
                <a:cs typeface="Calibri"/>
              </a:rPr>
              <a:t>kevätlukukaudella</a:t>
            </a:r>
            <a:r>
              <a:rPr lang="en-US">
                <a:latin typeface="Raleway"/>
                <a:ea typeface="Calibri"/>
                <a:cs typeface="Calibri"/>
              </a:rPr>
              <a:t> 12 </a:t>
            </a:r>
            <a:r>
              <a:rPr lang="en-US" err="1">
                <a:latin typeface="Raleway"/>
                <a:ea typeface="Calibri"/>
                <a:cs typeface="Calibri"/>
              </a:rPr>
              <a:t>henkilöä</a:t>
            </a:r>
            <a:endParaRPr lang="en-US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53969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30AF0-67F8-413A-A4FA-0A4F2DB3D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5C936F-3A1C-D1AE-CE1C-A43342D0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Opettajien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910277-0D7C-A284-36C2-3F1DBE76B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417" y="1839575"/>
            <a:ext cx="10515600" cy="4069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70" indent="0">
              <a:buNone/>
            </a:pPr>
            <a:endParaRPr lang="fi-FI" sz="1600"/>
          </a:p>
          <a:p>
            <a:pPr lvl="1">
              <a:buFont typeface="Courier New" panose="020B0604020202020204" pitchFamily="34" charset="0"/>
              <a:buChar char="o"/>
            </a:pPr>
            <a:endParaRPr lang="en-US" sz="1400">
              <a:cs typeface="Calibri"/>
            </a:endParaRPr>
          </a:p>
          <a:p>
            <a:pPr marL="1270" indent="0">
              <a:buNone/>
            </a:pPr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B61BB-D0B6-2A57-525C-2DA733D46745}"/>
              </a:ext>
            </a:extLst>
          </p:cNvPr>
          <p:cNvSpPr txBox="1"/>
          <p:nvPr/>
        </p:nvSpPr>
        <p:spPr>
          <a:xfrm>
            <a:off x="501645" y="1834273"/>
            <a:ext cx="11178357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latin typeface="Raleway"/>
                <a:ea typeface="Calibri"/>
                <a:cs typeface="Calibri"/>
              </a:rPr>
              <a:t>Esittävän</a:t>
            </a:r>
            <a:r>
              <a:rPr lang="en-US" b="1">
                <a:latin typeface="Raleway"/>
                <a:ea typeface="Calibri"/>
                <a:cs typeface="Calibri"/>
              </a:rPr>
              <a:t> </a:t>
            </a:r>
            <a:r>
              <a:rPr lang="en-US" b="1" err="1">
                <a:latin typeface="Raleway"/>
                <a:ea typeface="Calibri"/>
                <a:cs typeface="Calibri"/>
              </a:rPr>
              <a:t>taiteen</a:t>
            </a:r>
            <a:r>
              <a:rPr lang="en-US" b="1">
                <a:latin typeface="Raleway"/>
                <a:ea typeface="Calibri"/>
                <a:cs typeface="Calibri"/>
              </a:rPr>
              <a:t> </a:t>
            </a:r>
            <a:r>
              <a:rPr lang="en-US" b="1" err="1">
                <a:latin typeface="Raleway"/>
                <a:ea typeface="Calibri"/>
                <a:cs typeface="Calibri"/>
              </a:rPr>
              <a:t>kiertue</a:t>
            </a:r>
            <a:r>
              <a:rPr lang="en-US" b="1">
                <a:latin typeface="Raleway"/>
                <a:ea typeface="Calibri"/>
                <a:cs typeface="Calibri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err="1">
                <a:latin typeface="Raleway"/>
                <a:ea typeface="Calibri"/>
                <a:cs typeface="Arial"/>
              </a:rPr>
              <a:t>Äidinkielessä</a:t>
            </a:r>
            <a:r>
              <a:rPr lang="en-US">
                <a:latin typeface="Raleway"/>
                <a:ea typeface="Calibri"/>
                <a:cs typeface="Arial"/>
              </a:rPr>
              <a:t> on </a:t>
            </a:r>
            <a:r>
              <a:rPr lang="en-US" err="1">
                <a:latin typeface="Raleway"/>
                <a:ea typeface="Calibri"/>
                <a:cs typeface="Arial"/>
              </a:rPr>
              <a:t>juuri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draamajakso</a:t>
            </a:r>
            <a:r>
              <a:rPr lang="en-US">
                <a:latin typeface="Raleway"/>
                <a:ea typeface="Calibri"/>
                <a:cs typeface="Arial"/>
              </a:rPr>
              <a:t>. </a:t>
            </a:r>
            <a:r>
              <a:rPr lang="en-US" err="1">
                <a:latin typeface="Raleway"/>
                <a:ea typeface="Calibri"/>
                <a:cs typeface="Arial"/>
              </a:rPr>
              <a:t>Seuraamalla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näyttelijöiden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työtä</a:t>
            </a:r>
            <a:r>
              <a:rPr lang="en-US">
                <a:latin typeface="Raleway"/>
                <a:ea typeface="Calibri"/>
                <a:cs typeface="Arial"/>
              </a:rPr>
              <a:t>, </a:t>
            </a:r>
            <a:r>
              <a:rPr lang="en-US" err="1">
                <a:latin typeface="Raleway"/>
                <a:ea typeface="Calibri"/>
                <a:cs typeface="Arial"/>
              </a:rPr>
              <a:t>äänenkäyttöä</a:t>
            </a:r>
            <a:r>
              <a:rPr lang="en-US">
                <a:latin typeface="Raleway"/>
                <a:ea typeface="Calibri"/>
                <a:cs typeface="Arial"/>
              </a:rPr>
              <a:t>, </a:t>
            </a:r>
            <a:r>
              <a:rPr lang="en-US" err="1">
                <a:latin typeface="Raleway"/>
                <a:ea typeface="Calibri"/>
                <a:cs typeface="Arial"/>
              </a:rPr>
              <a:t>lavasteita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jne</a:t>
            </a:r>
            <a:r>
              <a:rPr lang="en-US">
                <a:latin typeface="Raleway"/>
                <a:ea typeface="Calibri"/>
                <a:cs typeface="Arial"/>
              </a:rPr>
              <a:t>. ja </a:t>
            </a:r>
            <a:r>
              <a:rPr lang="en-US" err="1">
                <a:latin typeface="Raleway"/>
                <a:ea typeface="Calibri"/>
                <a:cs typeface="Arial"/>
              </a:rPr>
              <a:t>keskustelemalla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jälkikäteen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saatiin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sisältöä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myös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tähän</a:t>
            </a:r>
            <a:r>
              <a:rPr lang="en-US">
                <a:latin typeface="Raleway"/>
                <a:ea typeface="Calibri"/>
                <a:cs typeface="Arial"/>
              </a:rPr>
              <a:t>.</a:t>
            </a:r>
            <a:endParaRPr lang="en-US">
              <a:solidFill>
                <a:srgbClr val="FFFFFF"/>
              </a:solidFill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Raleway"/>
                <a:ea typeface="Calibri"/>
                <a:cs typeface="Arial"/>
              </a:rPr>
              <a:t>Ihana </a:t>
            </a:r>
            <a:r>
              <a:rPr lang="en-US" err="1">
                <a:latin typeface="Raleway"/>
                <a:ea typeface="Calibri"/>
                <a:cs typeface="Arial"/>
              </a:rPr>
              <a:t>oli</a:t>
            </a:r>
            <a:r>
              <a:rPr lang="en-US">
                <a:latin typeface="Raleway"/>
                <a:ea typeface="Calibri"/>
                <a:cs typeface="Arial"/>
              </a:rPr>
              <a:t>, </a:t>
            </a:r>
            <a:r>
              <a:rPr lang="en-US" err="1">
                <a:latin typeface="Raleway"/>
                <a:ea typeface="Calibri"/>
                <a:cs typeface="Arial"/>
              </a:rPr>
              <a:t>tsemppi</a:t>
            </a:r>
            <a:r>
              <a:rPr lang="en-US">
                <a:latin typeface="Raleway"/>
                <a:ea typeface="Calibri"/>
                <a:cs typeface="Arial"/>
              </a:rPr>
              <a:t> ja </a:t>
            </a:r>
            <a:r>
              <a:rPr lang="en-US" err="1">
                <a:latin typeface="Raleway"/>
                <a:ea typeface="Calibri"/>
                <a:cs typeface="Arial"/>
              </a:rPr>
              <a:t>jaksamista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sekä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ilo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tehdä</a:t>
            </a:r>
            <a:r>
              <a:rPr lang="en-US">
                <a:latin typeface="Raleway"/>
                <a:ea typeface="Calibri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err="1">
                <a:latin typeface="Raleway"/>
                <a:ea typeface="Calibri"/>
                <a:cs typeface="Arial"/>
              </a:rPr>
              <a:t>Osittain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junnasi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turhaan</a:t>
            </a:r>
            <a:endParaRPr lang="en-US">
              <a:latin typeface="Raleway"/>
              <a:ea typeface="Calibri"/>
              <a:cs typeface="Arial"/>
            </a:endParaRPr>
          </a:p>
          <a:p>
            <a:r>
              <a:rPr lang="en-US" b="1" err="1">
                <a:latin typeface="Raleway"/>
                <a:ea typeface="Calibri"/>
                <a:cs typeface="Calibri"/>
              </a:rPr>
              <a:t>Pakopeli</a:t>
            </a:r>
            <a:endParaRPr lang="en-US" b="1">
              <a:latin typeface="Raleway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err="1">
                <a:latin typeface="Raleway"/>
                <a:ea typeface="Calibri"/>
                <a:cs typeface="Arial"/>
              </a:rPr>
              <a:t>Hienosti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järjestetty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pakopeli</a:t>
            </a:r>
            <a:r>
              <a:rPr lang="en-US">
                <a:latin typeface="Raleway"/>
                <a:ea typeface="Calibri"/>
                <a:cs typeface="Arial"/>
              </a:rPr>
              <a:t>. </a:t>
            </a:r>
            <a:r>
              <a:rPr lang="en-US" err="1">
                <a:latin typeface="Raleway"/>
                <a:ea typeface="Calibri"/>
                <a:cs typeface="Arial"/>
              </a:rPr>
              <a:t>Tehtävien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kestot</a:t>
            </a:r>
            <a:r>
              <a:rPr lang="en-US">
                <a:latin typeface="Raleway"/>
                <a:ea typeface="Calibri"/>
                <a:cs typeface="Arial"/>
              </a:rPr>
              <a:t> ja </a:t>
            </a:r>
            <a:r>
              <a:rPr lang="en-US" err="1">
                <a:latin typeface="Raleway"/>
                <a:ea typeface="Calibri"/>
                <a:cs typeface="Arial"/>
              </a:rPr>
              <a:t>määrä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olivat</a:t>
            </a:r>
            <a:r>
              <a:rPr lang="en-US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sopivat</a:t>
            </a:r>
            <a:r>
              <a:rPr lang="en-US">
                <a:latin typeface="Raleway"/>
                <a:ea typeface="Calibri"/>
                <a:cs typeface="Arial"/>
              </a:rPr>
              <a:t>.</a:t>
            </a:r>
            <a:endParaRPr lang="en-US">
              <a:latin typeface="Raleway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Oppilaat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olivat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innoissaan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tehtävistä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suorittivat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niitä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ripeästi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Aloitusankeutta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alussa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kunnes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havaittiin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ratkaisuja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mutta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aika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loppui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kesken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(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matkalaukkutehtävä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).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Ensimmäinen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haastavin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vei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1.tehtävänä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eniten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aikaa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Oppilaita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jäi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hieman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harmittamaan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kun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ehtivät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kaikki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muut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tehtävät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ratkaista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mutta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ensimmäinen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jäi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kesken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Tehtävät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olivat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sopivia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oppilaat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osasivat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ratkaista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niitä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hyvin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Myös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ruokailu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museon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tiloissa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hienosti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järjestetty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Kaiken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kaikkiaan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suurkiitos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upeasta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onnistuneesta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vierailusta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kaikille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vierailuun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osallistuneille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järjestäneille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Tällainen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konkreettinen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tekeminen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on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hauska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tapa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oppia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Oppilaat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olivat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innostuneita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vanhoista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esineistä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joita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monet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eivät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olleet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ikinä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nähneet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On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upeeta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että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museoon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tuotuja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esineitä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käytetään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näin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opetustarkoituksessa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Vierailua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on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muisteltu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useasti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odotamme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seuraavaa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Myös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opettajana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tämä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mielenkiintoinen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endParaRPr lang="en-US">
              <a:solidFill>
                <a:srgbClr val="333333"/>
              </a:solidFill>
              <a:latin typeface="Raleway"/>
              <a:ea typeface="+mn-lt"/>
              <a:cs typeface="Arial"/>
            </a:endParaRPr>
          </a:p>
          <a:p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  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kokemus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olla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mukana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aikuisellekin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innostava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sisällöltään</a:t>
            </a:r>
            <a:r>
              <a:rPr lang="en-US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endParaRPr lang="en-US">
              <a:latin typeface="Raleway"/>
              <a:ea typeface="Calibri"/>
              <a:cs typeface="Arial"/>
            </a:endParaRPr>
          </a:p>
          <a:p>
            <a:endParaRPr lang="en-US">
              <a:latin typeface="Raleway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5784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FC2DF-E1DD-A470-B641-EBFB33997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918169-0300-A1D3-0841-F957CDC2D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Oppilaiden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BAE1FF-D66B-5AE5-DAF4-7F3E60054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39575"/>
            <a:ext cx="10515600" cy="46157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70" indent="0">
              <a:buNone/>
            </a:pPr>
            <a:r>
              <a:rPr lang="en-US" sz="1800">
                <a:latin typeface="Raleway"/>
                <a:cs typeface="Calibri"/>
              </a:rPr>
              <a:t> </a:t>
            </a:r>
            <a:endParaRPr lang="en-US" sz="1800">
              <a:cs typeface="Calibri"/>
            </a:endParaRPr>
          </a:p>
          <a:p>
            <a:pPr lvl="1"/>
            <a:endParaRPr lang="en-US" sz="1400">
              <a:cs typeface="Arial"/>
            </a:endParaRPr>
          </a:p>
          <a:p>
            <a:pPr lvl="1"/>
            <a:endParaRPr lang="en-US" sz="1400"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9EF9D6-BE39-8D67-00CC-EE0E7EDAF7FE}"/>
              </a:ext>
            </a:extLst>
          </p:cNvPr>
          <p:cNvSpPr txBox="1"/>
          <p:nvPr/>
        </p:nvSpPr>
        <p:spPr>
          <a:xfrm>
            <a:off x="851074" y="1844522"/>
            <a:ext cx="10790693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latin typeface="Raleway"/>
                <a:ea typeface="Calibri"/>
                <a:cs typeface="Calibri"/>
              </a:rPr>
              <a:t>Esittävän taiteen kiertue: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Vaihteleva, osa koki hieman lapselliseksi sisällön mutta aihe oli ajankohtainen.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Oppilaat tykkäsivät esityksestä. Kivaa oli toiminnallinen osuus, kun sai mennä lavalle ja näyttelijät kyselivät esityksestä huomioita.</a:t>
            </a:r>
            <a:endParaRPr lang="fi-FI" dirty="0">
              <a:solidFill>
                <a:srgbClr val="333333"/>
              </a:solidFill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Suurimman osan mielestä oli kiva, osa keskittyi epäolennaiseen.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Ihan ok. Lapsellinen. Ihan kiva.</a:t>
            </a:r>
          </a:p>
          <a:p>
            <a:r>
              <a:rPr lang="fi-FI" b="1" dirty="0">
                <a:latin typeface="Raleway"/>
                <a:ea typeface="Calibri"/>
                <a:cs typeface="Arial"/>
              </a:rPr>
              <a:t>Pakopeli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pitivät pelistä ja ruuasta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Oli tosi kivaa!</a:t>
            </a:r>
            <a:endParaRPr lang="fi-FI" dirty="0">
              <a:solidFill>
                <a:srgbClr val="FFFFFF"/>
              </a:solidFill>
              <a:latin typeface="Raleway"/>
              <a:ea typeface="Calibri"/>
              <a:cs typeface="Arial"/>
            </a:endParaRPr>
          </a:p>
          <a:p>
            <a:r>
              <a:rPr lang="fi-FI" dirty="0">
                <a:latin typeface="Raleway"/>
                <a:ea typeface="Calibri"/>
                <a:cs typeface="Arial"/>
              </a:rPr>
              <a:t>- Jees, me onnistuttiin.</a:t>
            </a:r>
            <a:endParaRPr lang="fi-FI" dirty="0">
              <a:solidFill>
                <a:srgbClr val="FFFFFF"/>
              </a:solidFill>
              <a:latin typeface="Raleway"/>
              <a:ea typeface="Calibri"/>
              <a:cs typeface="Arial"/>
            </a:endParaRPr>
          </a:p>
          <a:p>
            <a:r>
              <a:rPr lang="fi-FI" dirty="0">
                <a:latin typeface="Raleway"/>
                <a:ea typeface="Calibri"/>
                <a:cs typeface="Arial"/>
              </a:rPr>
              <a:t>- Voi kun </a:t>
            </a:r>
            <a:r>
              <a:rPr lang="fi-FI" dirty="0" err="1">
                <a:latin typeface="Raleway"/>
                <a:ea typeface="Calibri"/>
                <a:cs typeface="Arial"/>
              </a:rPr>
              <a:t>sais</a:t>
            </a:r>
            <a:r>
              <a:rPr lang="fi-FI" dirty="0">
                <a:latin typeface="Raleway"/>
                <a:ea typeface="Calibri"/>
                <a:cs typeface="Arial"/>
              </a:rPr>
              <a:t> tehdä sen </a:t>
            </a:r>
            <a:r>
              <a:rPr lang="fi-FI" dirty="0" err="1">
                <a:latin typeface="Raleway"/>
                <a:ea typeface="Calibri"/>
                <a:cs typeface="Arial"/>
              </a:rPr>
              <a:t>ekan</a:t>
            </a:r>
            <a:r>
              <a:rPr lang="fi-FI" dirty="0">
                <a:latin typeface="Raleway"/>
                <a:ea typeface="Calibri"/>
                <a:cs typeface="Arial"/>
              </a:rPr>
              <a:t> uudestaan, kun me ei heti hoksattu kaikkia vihjeitä (aika loppui kesken) ja kaikki muut onnistuttiin ratkaisemaan.</a:t>
            </a:r>
            <a:endParaRPr lang="fi-FI" dirty="0">
              <a:solidFill>
                <a:srgbClr val="FFFFFF"/>
              </a:solidFill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Suurin osa oppilaista tykkäsi pakopelistä ja piti sitä sopivan haastavana.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latin typeface="Raleway"/>
                <a:ea typeface="Calibri"/>
                <a:cs typeface="Arial"/>
              </a:rPr>
              <a:t>Tykkäsivät</a:t>
            </a:r>
          </a:p>
          <a:p>
            <a:pPr marL="285750" indent="-285750">
              <a:buFont typeface="Arial"/>
              <a:buChar char="•"/>
            </a:pPr>
            <a:r>
              <a:rPr lang="fi-FI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Tykkäsivät kovasti ja pakopeli koettiin kivana ja sopivan haastavana. Iso kiitos Lottamuseolle!</a:t>
            </a:r>
            <a:endParaRPr lang="fi-FI" dirty="0"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fi-FI">
              <a:latin typeface="Raleway"/>
              <a:ea typeface="Calibri"/>
              <a:cs typeface="Arial"/>
            </a:endParaRPr>
          </a:p>
          <a:p>
            <a:endParaRPr lang="fi-FI" sz="1400" b="1">
              <a:latin typeface="Arial"/>
              <a:ea typeface="Calibri"/>
              <a:cs typeface="Arial"/>
            </a:endParaRPr>
          </a:p>
          <a:p>
            <a:endParaRPr lang="en-US" sz="1400" b="1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5793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68757-6811-62A0-8B9A-D241CC51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BioRhyme ExtraBold"/>
              </a:rPr>
              <a:t>Muuta</a:t>
            </a:r>
            <a:r>
              <a:rPr lang="en-US">
                <a:latin typeface="BioRhyme ExtraBold"/>
              </a:rPr>
              <a:t> </a:t>
            </a:r>
            <a:r>
              <a:rPr lang="en-US" err="1">
                <a:latin typeface="BioRhyme ExtraBold"/>
              </a:rPr>
              <a:t>palautetta</a:t>
            </a:r>
            <a:r>
              <a:rPr lang="en-US">
                <a:latin typeface="BioRhyme ExtraBold"/>
              </a:rPr>
              <a:t>: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E39C5-1316-0BF2-EFAC-A3D425E265D1}"/>
              </a:ext>
            </a:extLst>
          </p:cNvPr>
          <p:cNvSpPr txBox="1"/>
          <p:nvPr/>
        </p:nvSpPr>
        <p:spPr>
          <a:xfrm>
            <a:off x="843797" y="4796479"/>
            <a:ext cx="8436428" cy="16344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Raleway"/>
              </a:rPr>
              <a:t>15. </a:t>
            </a:r>
            <a:r>
              <a:rPr lang="en-US" b="1" dirty="0" err="1">
                <a:latin typeface="Raleway"/>
              </a:rPr>
              <a:t>Pystytkö</a:t>
            </a:r>
            <a:r>
              <a:rPr lang="en-US" b="1" dirty="0">
                <a:latin typeface="Raleway"/>
              </a:rPr>
              <a:t> </a:t>
            </a:r>
            <a:r>
              <a:rPr lang="en-US" b="1" dirty="0" err="1">
                <a:latin typeface="Raleway"/>
              </a:rPr>
              <a:t>hyödyntämään</a:t>
            </a:r>
            <a:r>
              <a:rPr lang="en-US" b="1" dirty="0">
                <a:latin typeface="Raleway"/>
              </a:rPr>
              <a:t> </a:t>
            </a:r>
            <a:r>
              <a:rPr lang="en-US" b="1" dirty="0" err="1">
                <a:latin typeface="Raleway"/>
              </a:rPr>
              <a:t>sisältöä</a:t>
            </a:r>
            <a:r>
              <a:rPr lang="en-US" b="1" dirty="0">
                <a:latin typeface="Raleway"/>
              </a:rPr>
              <a:t> </a:t>
            </a:r>
            <a:r>
              <a:rPr lang="en-US" b="1" dirty="0" err="1">
                <a:latin typeface="Raleway"/>
              </a:rPr>
              <a:t>omassa</a:t>
            </a:r>
            <a:r>
              <a:rPr lang="en-US" b="1" dirty="0">
                <a:latin typeface="Raleway"/>
              </a:rPr>
              <a:t> </a:t>
            </a:r>
            <a:r>
              <a:rPr lang="en-US" b="1" dirty="0" err="1">
                <a:latin typeface="Raleway"/>
              </a:rPr>
              <a:t>opetustyössäsi</a:t>
            </a:r>
            <a:r>
              <a:rPr lang="en-US" b="1" dirty="0">
                <a:latin typeface="Raleway"/>
              </a:rPr>
              <a:t>? Miten?</a:t>
            </a:r>
          </a:p>
          <a:p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Kyllä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Edellä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kuvatun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mukaisesti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käytiin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äidinkielen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sisältöä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läpi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sekä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kiusaamisteemaa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roolituksia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 Totem-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teatterin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näkökulma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on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suoraan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lasten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elämästä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ja av-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sisältö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näytelmässä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oli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todella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osuvaa</a:t>
            </a:r>
            <a:r>
              <a:rPr lang="en-US" dirty="0">
                <a:solidFill>
                  <a:srgbClr val="272A2B"/>
                </a:solidFill>
                <a:latin typeface="Raleway"/>
                <a:ea typeface="+mn-lt"/>
                <a:cs typeface="+mn-lt"/>
              </a:rPr>
              <a:t>.</a:t>
            </a:r>
            <a:endParaRPr lang="en-US" dirty="0">
              <a:latin typeface="Raleway"/>
            </a:endParaRPr>
          </a:p>
          <a:p>
            <a:pPr algn="l"/>
            <a:endParaRPr lang="en-US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C29367-9690-261A-E55D-71AB9A17BB37}"/>
              </a:ext>
            </a:extLst>
          </p:cNvPr>
          <p:cNvSpPr txBox="1"/>
          <p:nvPr/>
        </p:nvSpPr>
        <p:spPr>
          <a:xfrm>
            <a:off x="834571" y="1719574"/>
            <a:ext cx="1039032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err="1">
                <a:latin typeface="Raleway"/>
                <a:ea typeface="Calibri"/>
                <a:cs typeface="Arial"/>
              </a:rPr>
              <a:t>Jatkossa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toivoisin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kyläkoululaisille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kuljetusta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err="1">
                <a:latin typeface="Raleway"/>
                <a:ea typeface="Calibri"/>
                <a:cs typeface="Arial"/>
              </a:rPr>
              <a:t>Kultsu</a:t>
            </a:r>
            <a:r>
              <a:rPr lang="en-US" dirty="0">
                <a:latin typeface="Raleway"/>
                <a:ea typeface="Calibri"/>
                <a:cs typeface="Arial"/>
              </a:rPr>
              <a:t> -</a:t>
            </a:r>
            <a:r>
              <a:rPr lang="en-US" err="1">
                <a:latin typeface="Raleway"/>
                <a:ea typeface="Calibri"/>
                <a:cs typeface="Arial"/>
              </a:rPr>
              <a:t>tapahtumiin</a:t>
            </a:r>
            <a:r>
              <a:rPr lang="en-US" dirty="0">
                <a:latin typeface="Raleway"/>
                <a:ea typeface="Calibri"/>
                <a:cs typeface="Arial"/>
              </a:rPr>
              <a:t>.</a:t>
            </a:r>
            <a:endParaRPr lang="en-US" dirty="0">
              <a:solidFill>
                <a:srgbClr val="FFFFFF"/>
              </a:solidFill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Raleway"/>
                <a:ea typeface="Calibri"/>
                <a:cs typeface="Arial"/>
              </a:rPr>
              <a:t>Huomaa</a:t>
            </a:r>
            <a:r>
              <a:rPr lang="en-US" dirty="0">
                <a:latin typeface="Raleway"/>
                <a:ea typeface="Calibri"/>
                <a:cs typeface="Arial"/>
              </a:rPr>
              <a:t>, </a:t>
            </a:r>
            <a:r>
              <a:rPr lang="en-US" dirty="0" err="1">
                <a:latin typeface="Raleway"/>
                <a:ea typeface="Calibri"/>
                <a:cs typeface="Arial"/>
              </a:rPr>
              <a:t>että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kaikki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oppilaat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eivät</a:t>
            </a:r>
            <a:r>
              <a:rPr lang="en-US" dirty="0">
                <a:latin typeface="Raleway"/>
                <a:ea typeface="Calibri"/>
                <a:cs typeface="Arial"/>
              </a:rPr>
              <a:t> ole </a:t>
            </a:r>
            <a:r>
              <a:rPr lang="en-US" dirty="0" err="1">
                <a:latin typeface="Raleway"/>
                <a:ea typeface="Calibri"/>
                <a:cs typeface="Arial"/>
              </a:rPr>
              <a:t>kokeneita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teatterikävijöitä</a:t>
            </a:r>
            <a:endParaRPr lang="en-US" dirty="0">
              <a:solidFill>
                <a:srgbClr val="333333"/>
              </a:solidFill>
              <a:latin typeface="Raleway"/>
              <a:ea typeface="Calibri"/>
              <a:cs typeface="Arial"/>
            </a:endParaRPr>
          </a:p>
          <a:p>
            <a:endParaRPr lang="en-US"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Raleway"/>
                <a:ea typeface="Calibri"/>
                <a:cs typeface="Arial"/>
              </a:rPr>
              <a:t>Edellä</a:t>
            </a:r>
            <a:r>
              <a:rPr lang="en-US" dirty="0">
                <a:latin typeface="Raleway"/>
                <a:ea typeface="Calibri"/>
                <a:cs typeface="Arial"/>
              </a:rPr>
              <a:t> jo </a:t>
            </a:r>
            <a:r>
              <a:rPr lang="en-US" dirty="0" err="1">
                <a:latin typeface="Raleway"/>
                <a:ea typeface="Calibri"/>
                <a:cs typeface="Arial"/>
              </a:rPr>
              <a:t>kirjoitettu</a:t>
            </a:r>
            <a:r>
              <a:rPr lang="en-US" dirty="0">
                <a:latin typeface="Raleway"/>
                <a:ea typeface="Calibri"/>
                <a:cs typeface="Arial"/>
              </a:rPr>
              <a:t>. </a:t>
            </a:r>
            <a:r>
              <a:rPr lang="en-US" dirty="0" err="1">
                <a:latin typeface="Raleway"/>
                <a:ea typeface="Calibri"/>
                <a:cs typeface="Arial"/>
              </a:rPr>
              <a:t>Kaikenkaikkiaan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innostava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retki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museoon</a:t>
            </a:r>
            <a:r>
              <a:rPr lang="en-US" dirty="0">
                <a:latin typeface="Raleway"/>
                <a:ea typeface="Calibri"/>
                <a:cs typeface="Arial"/>
              </a:rPr>
              <a:t> ja </a:t>
            </a:r>
            <a:r>
              <a:rPr lang="en-US" dirty="0" err="1">
                <a:latin typeface="Raleway"/>
                <a:ea typeface="Calibri"/>
                <a:cs typeface="Arial"/>
              </a:rPr>
              <a:t>tutustuminen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asioihin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mielenkiintoisella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konkreettisella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tavalla</a:t>
            </a:r>
            <a:r>
              <a:rPr lang="en-US" dirty="0">
                <a:latin typeface="Raleway"/>
                <a:ea typeface="Calibri"/>
                <a:cs typeface="Arial"/>
              </a:rPr>
              <a:t>. Iso </a:t>
            </a:r>
            <a:r>
              <a:rPr lang="en-US" dirty="0" err="1">
                <a:latin typeface="Raleway"/>
                <a:ea typeface="Calibri"/>
                <a:cs typeface="Arial"/>
              </a:rPr>
              <a:t>työ</a:t>
            </a:r>
            <a:r>
              <a:rPr lang="en-US" dirty="0">
                <a:latin typeface="Raleway"/>
                <a:ea typeface="Calibri"/>
                <a:cs typeface="Arial"/>
              </a:rPr>
              <a:t> on </a:t>
            </a:r>
            <a:r>
              <a:rPr lang="en-US" dirty="0" err="1">
                <a:latin typeface="Raleway"/>
                <a:ea typeface="Calibri"/>
                <a:cs typeface="Arial"/>
              </a:rPr>
              <a:t>tehty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tehtävien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valmistelussa</a:t>
            </a:r>
            <a:r>
              <a:rPr lang="en-US" dirty="0">
                <a:latin typeface="Raleway"/>
                <a:ea typeface="Calibri"/>
                <a:cs typeface="Arial"/>
              </a:rPr>
              <a:t>, </a:t>
            </a:r>
            <a:r>
              <a:rPr lang="en-US" dirty="0" err="1">
                <a:latin typeface="Raleway"/>
                <a:ea typeface="Calibri"/>
                <a:cs typeface="Arial"/>
              </a:rPr>
              <a:t>suurkiitos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siitä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kaikille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niitä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ideoineille</a:t>
            </a:r>
            <a:r>
              <a:rPr lang="en-US" dirty="0">
                <a:latin typeface="Raleway"/>
                <a:ea typeface="Calibri"/>
                <a:cs typeface="Arial"/>
              </a:rPr>
              <a:t> ja </a:t>
            </a:r>
            <a:r>
              <a:rPr lang="en-US" dirty="0" err="1">
                <a:latin typeface="Raleway"/>
                <a:ea typeface="Calibri"/>
                <a:cs typeface="Arial"/>
              </a:rPr>
              <a:t>tehneille</a:t>
            </a:r>
            <a:r>
              <a:rPr lang="en-US" dirty="0">
                <a:latin typeface="Raleway"/>
                <a:ea typeface="Calibri"/>
                <a:cs typeface="Arial"/>
              </a:rPr>
              <a:t>. On </a:t>
            </a:r>
            <a:r>
              <a:rPr lang="en-US" dirty="0" err="1">
                <a:latin typeface="Raleway"/>
                <a:ea typeface="Calibri"/>
                <a:cs typeface="Arial"/>
              </a:rPr>
              <a:t>kyllä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kannattanut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satsata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tehtäviin</a:t>
            </a:r>
            <a:r>
              <a:rPr lang="en-US" dirty="0">
                <a:latin typeface="Raleway"/>
                <a:ea typeface="Calibri"/>
                <a:cs typeface="Arial"/>
              </a:rPr>
              <a:t>. </a:t>
            </a:r>
            <a:r>
              <a:rPr lang="en-US" dirty="0" err="1">
                <a:latin typeface="Raleway"/>
                <a:ea typeface="Calibri"/>
                <a:cs typeface="Arial"/>
              </a:rPr>
              <a:t>Lisää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samanlaista</a:t>
            </a:r>
            <a:r>
              <a:rPr lang="en-US" dirty="0">
                <a:latin typeface="Raleway"/>
                <a:ea typeface="Calibri"/>
                <a:cs typeface="Arial"/>
              </a:rPr>
              <a:t>, </a:t>
            </a:r>
            <a:r>
              <a:rPr lang="en-US" dirty="0" err="1">
                <a:latin typeface="Raleway"/>
                <a:ea typeface="Calibri"/>
                <a:cs typeface="Arial"/>
              </a:rPr>
              <a:t>kiitos</a:t>
            </a:r>
            <a:r>
              <a:rPr lang="en-US" dirty="0">
                <a:latin typeface="Raleway"/>
                <a:ea typeface="Calibri"/>
                <a:cs typeface="Arial"/>
              </a:rPr>
              <a:t> !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Raleway"/>
                <a:ea typeface="Calibri"/>
                <a:cs typeface="Arial"/>
              </a:rPr>
              <a:t>Ruoka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oli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hyvää</a:t>
            </a:r>
            <a:r>
              <a:rPr lang="en-US" dirty="0">
                <a:latin typeface="Raleway"/>
                <a:ea typeface="Calibri"/>
                <a:cs typeface="Arial"/>
              </a:rPr>
              <a:t>!!</a:t>
            </a:r>
            <a:endParaRPr lang="en-US"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Raleway"/>
                <a:ea typeface="Calibri"/>
                <a:cs typeface="Arial"/>
              </a:rPr>
              <a:t>Todella</a:t>
            </a:r>
            <a:r>
              <a:rPr lang="en-US" dirty="0">
                <a:latin typeface="Raleway"/>
                <a:ea typeface="Calibri"/>
                <a:cs typeface="Arial"/>
              </a:rPr>
              <a:t> kiva </a:t>
            </a:r>
            <a:r>
              <a:rPr lang="en-US" dirty="0" err="1">
                <a:latin typeface="Raleway"/>
                <a:ea typeface="Calibri"/>
                <a:cs typeface="Arial"/>
              </a:rPr>
              <a:t>kokonaisuus</a:t>
            </a:r>
            <a:endParaRPr lang="en-US" dirty="0">
              <a:solidFill>
                <a:srgbClr val="333333"/>
              </a:solidFill>
              <a:latin typeface="Raleway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Raleway"/>
                <a:ea typeface="Calibri"/>
                <a:cs typeface="Arial"/>
              </a:rPr>
              <a:t>Kiitos, </a:t>
            </a:r>
            <a:r>
              <a:rPr lang="en-US" dirty="0" err="1">
                <a:latin typeface="Raleway"/>
                <a:ea typeface="Calibri"/>
                <a:cs typeface="Arial"/>
              </a:rPr>
              <a:t>että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saimme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tulla</a:t>
            </a:r>
            <a:r>
              <a:rPr lang="en-US" dirty="0">
                <a:latin typeface="Raleway"/>
                <a:ea typeface="Calibri"/>
                <a:cs typeface="Arial"/>
              </a:rPr>
              <a:t>! </a:t>
            </a:r>
            <a:r>
              <a:rPr lang="en-US" dirty="0" err="1">
                <a:latin typeface="Raleway"/>
                <a:ea typeface="Calibri"/>
                <a:cs typeface="Arial"/>
              </a:rPr>
              <a:t>Todella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mielenkiintoinen</a:t>
            </a:r>
            <a:r>
              <a:rPr lang="en-US" dirty="0">
                <a:latin typeface="Raleway"/>
                <a:ea typeface="Calibri"/>
                <a:cs typeface="Arial"/>
              </a:rPr>
              <a:t> ja </a:t>
            </a:r>
            <a:r>
              <a:rPr lang="en-US" dirty="0" err="1">
                <a:latin typeface="Raleway"/>
                <a:ea typeface="Calibri"/>
                <a:cs typeface="Arial"/>
              </a:rPr>
              <a:t>opettavainen</a:t>
            </a:r>
            <a:r>
              <a:rPr lang="en-US" dirty="0">
                <a:latin typeface="Raleway"/>
                <a:ea typeface="Calibri"/>
                <a:cs typeface="Arial"/>
              </a:rPr>
              <a:t> </a:t>
            </a:r>
            <a:r>
              <a:rPr lang="en-US" dirty="0" err="1">
                <a:latin typeface="Raleway"/>
                <a:ea typeface="Calibri"/>
                <a:cs typeface="Arial"/>
              </a:rPr>
              <a:t>retki</a:t>
            </a:r>
            <a:r>
              <a:rPr lang="en-US" dirty="0">
                <a:latin typeface="Raleway"/>
                <a:ea typeface="Calibri"/>
                <a:cs typeface="Arial"/>
              </a:rPr>
              <a:t>!</a:t>
            </a:r>
          </a:p>
          <a:p>
            <a:pPr marL="285750" indent="-285750">
              <a:buFont typeface="Arial"/>
              <a:buChar char="•"/>
            </a:pPr>
            <a:endParaRPr lang="en-US" b="1">
              <a:latin typeface="Raleway"/>
              <a:ea typeface="Calibri"/>
              <a:cs typeface="Arial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9047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9F411C-987F-00B7-C174-93C8C0E83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Palautteet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359966-250F-8F16-9882-4204EA916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7767782" cy="40698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>
                <a:latin typeface="Raleway"/>
              </a:rPr>
              <a:t>Muistathan aina täyttää palautekyselyn 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-käynnin jälkeen. </a:t>
            </a:r>
            <a:br>
              <a:rPr lang="fi-FI"/>
            </a:br>
            <a:r>
              <a:rPr lang="fi-FI">
                <a:latin typeface="Raleway"/>
              </a:rPr>
              <a:t>Linkit löytyvät tuusulankulttuurikasvatus.fi –sivulta</a:t>
            </a:r>
            <a:endParaRPr lang="fi-FI"/>
          </a:p>
          <a:p>
            <a:pPr marL="229870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79F618F-EC11-E3C6-5744-4E9BDBF0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076" y="583455"/>
            <a:ext cx="28860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18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ctrTitle"/>
          </p:nvPr>
        </p:nvSpPr>
        <p:spPr>
          <a:xfrm>
            <a:off x="1954822" y="2999478"/>
            <a:ext cx="8282354" cy="1238562"/>
          </a:xfrm>
        </p:spPr>
        <p:txBody>
          <a:bodyPr>
            <a:normAutofit fontScale="90000"/>
          </a:bodyPr>
          <a:lstStyle/>
          <a:p>
            <a:r>
              <a:rPr lang="fi-FI"/>
              <a:t>KIITOS!</a:t>
            </a:r>
            <a:br>
              <a:rPr lang="fi-FI"/>
            </a:br>
            <a:br>
              <a:rPr lang="fi-FI"/>
            </a:br>
            <a:r>
              <a:rPr lang="fi-FI"/>
              <a:t>tuusulankulttuurikasvatus.fi</a:t>
            </a:r>
          </a:p>
        </p:txBody>
      </p:sp>
      <p:sp>
        <p:nvSpPr>
          <p:cNvPr id="4" name="Alaotsikko 1">
            <a:extLst>
              <a:ext uri="{FF2B5EF4-FFF2-40B4-BE49-F238E27FC236}">
                <a16:creationId xmlns:a16="http://schemas.microsoft.com/office/drawing/2014/main" id="{7F22F2E5-336F-4233-B16C-5C0DF6E28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6077977"/>
            <a:ext cx="8282354" cy="11274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Raleway"/>
              </a:rPr>
              <a:t>Esityksen kuvat: Studio verstas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3494808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Tuusula">
      <a:dk1>
        <a:srgbClr val="333333"/>
      </a:dk1>
      <a:lt1>
        <a:srgbClr val="FFFFFF"/>
      </a:lt1>
      <a:dk2>
        <a:srgbClr val="44546A"/>
      </a:dk2>
      <a:lt2>
        <a:srgbClr val="E7E6E6"/>
      </a:lt2>
      <a:accent1>
        <a:srgbClr val="00BCD2"/>
      </a:accent1>
      <a:accent2>
        <a:srgbClr val="FF7592"/>
      </a:accent2>
      <a:accent3>
        <a:srgbClr val="418C7C"/>
      </a:accent3>
      <a:accent4>
        <a:srgbClr val="002BA0"/>
      </a:accent4>
      <a:accent5>
        <a:srgbClr val="F1DA61"/>
      </a:accent5>
      <a:accent6>
        <a:srgbClr val="3C476F"/>
      </a:accent6>
      <a:hlink>
        <a:srgbClr val="002BC1"/>
      </a:hlink>
      <a:folHlink>
        <a:srgbClr val="002BA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d8265c-2d04-4acc-a0dd-247e1834856f">
      <Terms xmlns="http://schemas.microsoft.com/office/infopath/2007/PartnerControls"/>
    </lcf76f155ced4ddcb4097134ff3c332f>
    <TaxCatchAll xmlns="71153870-7474-4100-9bb4-599f7f81fb6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6CE37162B186499F4F9A207C19404B" ma:contentTypeVersion="18" ma:contentTypeDescription="Luo uusi asiakirja." ma:contentTypeScope="" ma:versionID="de02c51fc8deca913dcba21b1a2d2deb">
  <xsd:schema xmlns:xsd="http://www.w3.org/2001/XMLSchema" xmlns:xs="http://www.w3.org/2001/XMLSchema" xmlns:p="http://schemas.microsoft.com/office/2006/metadata/properties" xmlns:ns2="c6d8265c-2d04-4acc-a0dd-247e1834856f" xmlns:ns3="71153870-7474-4100-9bb4-599f7f81fb68" targetNamespace="http://schemas.microsoft.com/office/2006/metadata/properties" ma:root="true" ma:fieldsID="4eba7fca4fecef3254562ccd46fe9d3e" ns2:_="" ns3:_="">
    <xsd:import namespace="c6d8265c-2d04-4acc-a0dd-247e1834856f"/>
    <xsd:import namespace="71153870-7474-4100-9bb4-599f7f81fb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d8265c-2d04-4acc-a0dd-247e18348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5753869-f725-4a53-a5ca-4e4e1fb1fc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53870-7474-4100-9bb4-599f7f81fb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17d5d3-0178-490e-9e72-de94e8e89978}" ma:internalName="TaxCatchAll" ma:showField="CatchAllData" ma:web="71153870-7474-4100-9bb4-599f7f81fb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9D9A0B-F8F7-4E41-8141-E7EFEC59208B}">
  <ds:schemaRefs>
    <ds:schemaRef ds:uri="71153870-7474-4100-9bb4-599f7f81fb68"/>
    <ds:schemaRef ds:uri="c6d8265c-2d04-4acc-a0dd-247e183485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D8371A-A5A5-4202-90A8-294E00F9C9D0}">
  <ds:schemaRefs>
    <ds:schemaRef ds:uri="71153870-7474-4100-9bb4-599f7f81fb68"/>
    <ds:schemaRef ds:uri="c6d8265c-2d04-4acc-a0dd-247e183485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D4C0F2-EB2B-4DFB-A04A-5062A38473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1337</Words>
  <Application>Microsoft Office PowerPoint</Application>
  <PresentationFormat>Laajakuva</PresentationFormat>
  <Paragraphs>156</Paragraphs>
  <Slides>21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7" baseType="lpstr">
      <vt:lpstr>Arial</vt:lpstr>
      <vt:lpstr>BioRhyme ExtraBold</vt:lpstr>
      <vt:lpstr>Calibri</vt:lpstr>
      <vt:lpstr>Courier New</vt:lpstr>
      <vt:lpstr>Raleway</vt:lpstr>
      <vt:lpstr>Mukautettu suunnittelumalli</vt:lpstr>
      <vt:lpstr>PowerPoint-esitys</vt:lpstr>
      <vt:lpstr>Ohjelmassa tänään:</vt:lpstr>
      <vt:lpstr>Yleistä</vt:lpstr>
      <vt:lpstr>Kulttuurivastaavan tehtävät</vt:lpstr>
      <vt:lpstr>Kulttuurivastaavan edut</vt:lpstr>
      <vt:lpstr>Kultsun ajankohtaiset syyslukukaudella 2025</vt:lpstr>
      <vt:lpstr>Tuusulan kirjastot  1. lk Takun ja Jekun kirjastoseikkailu 3. lk Lukuiloa! - kirjavinkkaus 7. lk Tietoa ja taitoa pelaamalla</vt:lpstr>
      <vt:lpstr>Tuusulan kuvataidekoulu: 2. lk  Kuvataidetyöpajat Moniolla</vt:lpstr>
      <vt:lpstr>Tuusulan kulttuuri 3. lk: Itsenäisyyspäivän juhla</vt:lpstr>
      <vt:lpstr>PowerPoint-esitys</vt:lpstr>
      <vt:lpstr>Tuusulan museo</vt:lpstr>
      <vt:lpstr>Kotiseutumateriaalia kouluille</vt:lpstr>
      <vt:lpstr>Lottamuseo</vt:lpstr>
      <vt:lpstr>PowerPoint-esitys</vt:lpstr>
      <vt:lpstr>Kultsun esitysetiketti</vt:lpstr>
      <vt:lpstr>Opettajien antama palaute Kultsu-sisällöistä (nettikysely)</vt:lpstr>
      <vt:lpstr>Opettajien antama palaute Kultsu-sisällöistä (nettikysely)</vt:lpstr>
      <vt:lpstr>Oppilaiden antama palaute Kultsu-sisällöistä (nettikysely)</vt:lpstr>
      <vt:lpstr>Muuta palautetta:</vt:lpstr>
      <vt:lpstr>Palautteet</vt:lpstr>
      <vt:lpstr>KIITOS!  tuusulankulttuurikasvatus.fi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Annika Tenho</dc:creator>
  <cp:lastModifiedBy>Hemmilä-Peltonen Susanna</cp:lastModifiedBy>
  <cp:revision>20</cp:revision>
  <dcterms:created xsi:type="dcterms:W3CDTF">2018-10-22T11:34:44Z</dcterms:created>
  <dcterms:modified xsi:type="dcterms:W3CDTF">2025-09-01T13:32:20Z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0x010100E86CE37162B186499F4F9A207C19404B</vt:lpwstr>
  </property>
  <property fmtid="{D5CDD505-2E9C-101B-9397-08002B2CF9AE}" pid="3" name="MediaServiceImageTags">
    <vt:lpwstr/>
  </property>
</Properties>
</file>